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5"/>
  </p:notesMasterIdLst>
  <p:handoutMasterIdLst>
    <p:handoutMasterId r:id="rId46"/>
  </p:handoutMasterIdLst>
  <p:sldIdLst>
    <p:sldId id="256" r:id="rId2"/>
    <p:sldId id="323" r:id="rId3"/>
    <p:sldId id="324" r:id="rId4"/>
    <p:sldId id="325" r:id="rId5"/>
    <p:sldId id="326" r:id="rId6"/>
    <p:sldId id="327" r:id="rId7"/>
    <p:sldId id="328" r:id="rId8"/>
    <p:sldId id="329" r:id="rId9"/>
    <p:sldId id="330" r:id="rId10"/>
    <p:sldId id="332" r:id="rId11"/>
    <p:sldId id="333" r:id="rId12"/>
    <p:sldId id="334" r:id="rId13"/>
    <p:sldId id="335" r:id="rId14"/>
    <p:sldId id="336" r:id="rId15"/>
    <p:sldId id="337" r:id="rId16"/>
    <p:sldId id="338" r:id="rId17"/>
    <p:sldId id="358" r:id="rId18"/>
    <p:sldId id="339" r:id="rId19"/>
    <p:sldId id="340" r:id="rId20"/>
    <p:sldId id="341" r:id="rId21"/>
    <p:sldId id="342" r:id="rId22"/>
    <p:sldId id="343" r:id="rId23"/>
    <p:sldId id="344" r:id="rId24"/>
    <p:sldId id="345" r:id="rId25"/>
    <p:sldId id="346" r:id="rId26"/>
    <p:sldId id="347" r:id="rId27"/>
    <p:sldId id="348" r:id="rId28"/>
    <p:sldId id="361" r:id="rId29"/>
    <p:sldId id="350" r:id="rId30"/>
    <p:sldId id="351" r:id="rId31"/>
    <p:sldId id="362" r:id="rId32"/>
    <p:sldId id="352" r:id="rId33"/>
    <p:sldId id="363" r:id="rId34"/>
    <p:sldId id="364" r:id="rId35"/>
    <p:sldId id="359" r:id="rId36"/>
    <p:sldId id="365" r:id="rId37"/>
    <p:sldId id="366" r:id="rId38"/>
    <p:sldId id="353" r:id="rId39"/>
    <p:sldId id="354" r:id="rId40"/>
    <p:sldId id="355" r:id="rId41"/>
    <p:sldId id="356" r:id="rId42"/>
    <p:sldId id="357" r:id="rId43"/>
    <p:sldId id="288" r:id="rId44"/>
  </p:sldIdLst>
  <p:sldSz cx="9144000" cy="6858000" type="screen4x3"/>
  <p:notesSz cx="7010400" cy="93964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p:cViewPr varScale="1">
        <p:scale>
          <a:sx n="70" d="100"/>
          <a:sy n="70" d="100"/>
        </p:scale>
        <p:origin x="132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en-US" dirty="0"/>
              <a:t>Age Characteristics 1980</a:t>
            </a:r>
            <a:r>
              <a:rPr lang="en-US" baseline="0" dirty="0"/>
              <a:t> - 2010</a:t>
            </a:r>
            <a:endParaRPr lang="en-US" dirty="0"/>
          </a:p>
        </c:rich>
      </c:tx>
      <c:overlay val="0"/>
    </c:title>
    <c:autoTitleDeleted val="0"/>
    <c:plotArea>
      <c:layout/>
      <c:barChart>
        <c:barDir val="bar"/>
        <c:grouping val="clustered"/>
        <c:varyColors val="0"/>
        <c:ser>
          <c:idx val="0"/>
          <c:order val="0"/>
          <c:tx>
            <c:strRef>
              <c:f>'NEO CANDO Export'!$K$46</c:f>
              <c:strCache>
                <c:ptCount val="1"/>
                <c:pt idx="0">
                  <c:v>1980</c:v>
                </c:pt>
              </c:strCache>
            </c:strRef>
          </c:tx>
          <c:invertIfNegative val="0"/>
          <c:cat>
            <c:strRef>
              <c:f>'NEO CANDO Export'!$L$45:$P$45</c:f>
              <c:strCache>
                <c:ptCount val="5"/>
                <c:pt idx="0">
                  <c:v>Under Age 18</c:v>
                </c:pt>
                <c:pt idx="1">
                  <c:v>18 to 24</c:v>
                </c:pt>
                <c:pt idx="2">
                  <c:v>25 to 44</c:v>
                </c:pt>
                <c:pt idx="3">
                  <c:v>45 to 64</c:v>
                </c:pt>
                <c:pt idx="4">
                  <c:v>65+</c:v>
                </c:pt>
              </c:strCache>
            </c:strRef>
          </c:cat>
          <c:val>
            <c:numRef>
              <c:f>'NEO CANDO Export'!$L$46:$P$46</c:f>
              <c:numCache>
                <c:formatCode>General</c:formatCode>
                <c:ptCount val="5"/>
                <c:pt idx="0">
                  <c:v>5534</c:v>
                </c:pt>
                <c:pt idx="1">
                  <c:v>2364</c:v>
                </c:pt>
                <c:pt idx="2" formatCode="#,##0">
                  <c:v>5085</c:v>
                </c:pt>
                <c:pt idx="3" formatCode="#,##0">
                  <c:v>4030</c:v>
                </c:pt>
                <c:pt idx="4">
                  <c:v>2439</c:v>
                </c:pt>
              </c:numCache>
            </c:numRef>
          </c:val>
        </c:ser>
        <c:ser>
          <c:idx val="2"/>
          <c:order val="1"/>
          <c:tx>
            <c:strRef>
              <c:f>'NEO CANDO Export'!$K$48</c:f>
              <c:strCache>
                <c:ptCount val="1"/>
                <c:pt idx="0">
                  <c:v>1990</c:v>
                </c:pt>
              </c:strCache>
            </c:strRef>
          </c:tx>
          <c:invertIfNegative val="0"/>
          <c:cat>
            <c:strRef>
              <c:f>'NEO CANDO Export'!$L$45:$P$45</c:f>
              <c:strCache>
                <c:ptCount val="5"/>
                <c:pt idx="0">
                  <c:v>Under Age 18</c:v>
                </c:pt>
                <c:pt idx="1">
                  <c:v>18 to 24</c:v>
                </c:pt>
                <c:pt idx="2">
                  <c:v>25 to 44</c:v>
                </c:pt>
                <c:pt idx="3">
                  <c:v>45 to 64</c:v>
                </c:pt>
                <c:pt idx="4">
                  <c:v>65+</c:v>
                </c:pt>
              </c:strCache>
            </c:strRef>
          </c:cat>
          <c:val>
            <c:numRef>
              <c:f>'NEO CANDO Export'!$L$48:$P$48</c:f>
              <c:numCache>
                <c:formatCode>General</c:formatCode>
                <c:ptCount val="5"/>
                <c:pt idx="0">
                  <c:v>4219</c:v>
                </c:pt>
                <c:pt idx="1">
                  <c:v>1305</c:v>
                </c:pt>
                <c:pt idx="2" formatCode="#,##0">
                  <c:v>5583</c:v>
                </c:pt>
                <c:pt idx="3" formatCode="#,##0">
                  <c:v>3320</c:v>
                </c:pt>
                <c:pt idx="4">
                  <c:v>2615</c:v>
                </c:pt>
              </c:numCache>
            </c:numRef>
          </c:val>
        </c:ser>
        <c:ser>
          <c:idx val="4"/>
          <c:order val="2"/>
          <c:tx>
            <c:strRef>
              <c:f>'NEO CANDO Export'!$K$50</c:f>
              <c:strCache>
                <c:ptCount val="1"/>
                <c:pt idx="0">
                  <c:v>2000</c:v>
                </c:pt>
              </c:strCache>
            </c:strRef>
          </c:tx>
          <c:invertIfNegative val="0"/>
          <c:cat>
            <c:strRef>
              <c:f>'NEO CANDO Export'!$L$45:$P$45</c:f>
              <c:strCache>
                <c:ptCount val="5"/>
                <c:pt idx="0">
                  <c:v>Under Age 18</c:v>
                </c:pt>
                <c:pt idx="1">
                  <c:v>18 to 24</c:v>
                </c:pt>
                <c:pt idx="2">
                  <c:v>25 to 44</c:v>
                </c:pt>
                <c:pt idx="3">
                  <c:v>45 to 64</c:v>
                </c:pt>
                <c:pt idx="4">
                  <c:v>65+</c:v>
                </c:pt>
              </c:strCache>
            </c:strRef>
          </c:cat>
          <c:val>
            <c:numRef>
              <c:f>'NEO CANDO Export'!$L$50:$P$50</c:f>
              <c:numCache>
                <c:formatCode>General</c:formatCode>
                <c:ptCount val="5"/>
                <c:pt idx="0">
                  <c:v>3546</c:v>
                </c:pt>
                <c:pt idx="1">
                  <c:v>972</c:v>
                </c:pt>
                <c:pt idx="2" formatCode="#,##0">
                  <c:v>4960</c:v>
                </c:pt>
                <c:pt idx="3" formatCode="#,##0">
                  <c:v>3074</c:v>
                </c:pt>
                <c:pt idx="4">
                  <c:v>2318</c:v>
                </c:pt>
              </c:numCache>
            </c:numRef>
          </c:val>
        </c:ser>
        <c:ser>
          <c:idx val="6"/>
          <c:order val="3"/>
          <c:tx>
            <c:strRef>
              <c:f>'NEO CANDO Export'!$K$52</c:f>
              <c:strCache>
                <c:ptCount val="1"/>
                <c:pt idx="0">
                  <c:v>2010</c:v>
                </c:pt>
              </c:strCache>
            </c:strRef>
          </c:tx>
          <c:invertIfNegative val="0"/>
          <c:cat>
            <c:strRef>
              <c:f>'NEO CANDO Export'!$L$45:$P$45</c:f>
              <c:strCache>
                <c:ptCount val="5"/>
                <c:pt idx="0">
                  <c:v>Under Age 18</c:v>
                </c:pt>
                <c:pt idx="1">
                  <c:v>18 to 24</c:v>
                </c:pt>
                <c:pt idx="2">
                  <c:v>25 to 44</c:v>
                </c:pt>
                <c:pt idx="3">
                  <c:v>45 to 64</c:v>
                </c:pt>
                <c:pt idx="4">
                  <c:v>65+</c:v>
                </c:pt>
              </c:strCache>
            </c:strRef>
          </c:cat>
          <c:val>
            <c:numRef>
              <c:f>'NEO CANDO Export'!$L$52:$P$52</c:f>
              <c:numCache>
                <c:formatCode>General</c:formatCode>
                <c:ptCount val="5"/>
                <c:pt idx="0">
                  <c:v>3200</c:v>
                </c:pt>
                <c:pt idx="1">
                  <c:v>1236</c:v>
                </c:pt>
                <c:pt idx="2" formatCode="#,##0">
                  <c:v>4022</c:v>
                </c:pt>
                <c:pt idx="3" formatCode="#,##0">
                  <c:v>3932</c:v>
                </c:pt>
                <c:pt idx="4">
                  <c:v>1668</c:v>
                </c:pt>
              </c:numCache>
            </c:numRef>
          </c:val>
        </c:ser>
        <c:dLbls>
          <c:showLegendKey val="0"/>
          <c:showVal val="0"/>
          <c:showCatName val="0"/>
          <c:showSerName val="0"/>
          <c:showPercent val="0"/>
          <c:showBubbleSize val="0"/>
        </c:dLbls>
        <c:gapWidth val="150"/>
        <c:axId val="341129616"/>
        <c:axId val="341130008"/>
      </c:barChart>
      <c:catAx>
        <c:axId val="341129616"/>
        <c:scaling>
          <c:orientation val="minMax"/>
        </c:scaling>
        <c:delete val="0"/>
        <c:axPos val="l"/>
        <c:numFmt formatCode="General" sourceLinked="1"/>
        <c:majorTickMark val="none"/>
        <c:minorTickMark val="none"/>
        <c:tickLblPos val="nextTo"/>
        <c:crossAx val="341130008"/>
        <c:crosses val="autoZero"/>
        <c:auto val="1"/>
        <c:lblAlgn val="ctr"/>
        <c:lblOffset val="100"/>
        <c:noMultiLvlLbl val="0"/>
      </c:catAx>
      <c:valAx>
        <c:axId val="341130008"/>
        <c:scaling>
          <c:orientation val="minMax"/>
        </c:scaling>
        <c:delete val="0"/>
        <c:axPos val="b"/>
        <c:majorGridlines/>
        <c:numFmt formatCode="General" sourceLinked="1"/>
        <c:majorTickMark val="none"/>
        <c:minorTickMark val="none"/>
        <c:tickLblPos val="nextTo"/>
        <c:crossAx val="341129616"/>
        <c:crosses val="autoZero"/>
        <c:crossBetween val="between"/>
      </c:val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lrMapOvr bg1="lt1" tx1="dk1" bg2="lt2" tx2="dk2" accent1="accent1" accent2="accent2" accent3="accent3" accent4="accent4" accent5="accent5" accent6="accent6" hlink="hlink" folHlink="folHlink"/>
  <c:pivotSource>
    <c:name>[Survey.xls]Sheet3!PivotTable1</c:name>
    <c:fmtId val="-1"/>
  </c:pivotSource>
  <c:chart>
    <c:title>
      <c:tx>
        <c:rich>
          <a:bodyPr/>
          <a:lstStyle/>
          <a:p>
            <a:pPr>
              <a:defRPr/>
            </a:pPr>
            <a:r>
              <a:rPr lang="en-US" dirty="0"/>
              <a:t>Participants Consider the Rocky River Drive Corridor:</a:t>
            </a:r>
          </a:p>
        </c:rich>
      </c:tx>
      <c:overlay val="0"/>
    </c:title>
    <c:autoTitleDeleted val="0"/>
    <c:pivotFmts>
      <c:pivotFmt>
        <c:idx val="0"/>
      </c:pivotFmt>
      <c:pivotFmt>
        <c:idx val="1"/>
        <c:dLbl>
          <c:idx val="0"/>
          <c:showLegendKey val="0"/>
          <c:showVal val="0"/>
          <c:showCatName val="1"/>
          <c:showSerName val="0"/>
          <c:showPercent val="1"/>
          <c:showBubbleSize val="0"/>
          <c:extLst>
            <c:ext xmlns:c15="http://schemas.microsoft.com/office/drawing/2012/chart" uri="{CE6537A1-D6FC-4f65-9D91-7224C49458BB}"/>
          </c:extLst>
        </c:dLbl>
      </c:pivotFmt>
      <c:pivotFmt>
        <c:idx val="2"/>
        <c:dLbl>
          <c:idx val="0"/>
          <c:layout>
            <c:manualLayout>
              <c:x val="-6.5862147666324302E-3"/>
              <c:y val="-0.148319743970902"/>
            </c:manualLayout>
          </c:layout>
          <c:showLegendKey val="0"/>
          <c:showVal val="0"/>
          <c:showCatName val="1"/>
          <c:showSerName val="0"/>
          <c:showPercent val="1"/>
          <c:showBubbleSize val="0"/>
          <c:extLst>
            <c:ext xmlns:c15="http://schemas.microsoft.com/office/drawing/2012/chart" uri="{CE6537A1-D6FC-4f65-9D91-7224C49458BB}"/>
          </c:extLst>
        </c:dLbl>
      </c:pivotFmt>
      <c:pivotFmt>
        <c:idx val="3"/>
        <c:dLbl>
          <c:idx val="0"/>
          <c:layout>
            <c:manualLayout>
              <c:x val="-0.18484347065312501"/>
              <c:y val="-4.6916542609370202E-3"/>
            </c:manualLayout>
          </c:layout>
          <c:showLegendKey val="0"/>
          <c:showVal val="0"/>
          <c:showCatName val="1"/>
          <c:showSerName val="0"/>
          <c:showPercent val="1"/>
          <c:showBubbleSize val="0"/>
          <c:extLst>
            <c:ext xmlns:c15="http://schemas.microsoft.com/office/drawing/2012/chart" uri="{CE6537A1-D6FC-4f65-9D91-7224C49458BB}"/>
          </c:extLst>
        </c:dLbl>
      </c:pivotFmt>
      <c:pivotFmt>
        <c:idx val="4"/>
        <c:dLbl>
          <c:idx val="0"/>
          <c:layout>
            <c:manualLayout>
              <c:x val="5.98693369850508E-2"/>
              <c:y val="0.12774253752792"/>
            </c:manualLayout>
          </c:layout>
          <c:showLegendKey val="0"/>
          <c:showVal val="0"/>
          <c:showCatName val="1"/>
          <c:showSerName val="0"/>
          <c:showPercent val="1"/>
          <c:showBubbleSize val="0"/>
          <c:extLst>
            <c:ext xmlns:c15="http://schemas.microsoft.com/office/drawing/2012/chart" uri="{CE6537A1-D6FC-4f65-9D91-7224C49458BB}"/>
          </c:extLst>
        </c:dLbl>
      </c:pivotFmt>
      <c:pivotFmt>
        <c:idx val="5"/>
        <c:dLbl>
          <c:idx val="0"/>
          <c:layout>
            <c:manualLayout>
              <c:x val="-1.46312145764389E-2"/>
              <c:y val="1.16450810947526E-2"/>
            </c:manualLayout>
          </c:layout>
          <c:showLegendKey val="0"/>
          <c:showVal val="0"/>
          <c:showCatName val="1"/>
          <c:showSerName val="0"/>
          <c:showPercent val="1"/>
          <c:showBubbleSize val="0"/>
          <c:extLst>
            <c:ext xmlns:c15="http://schemas.microsoft.com/office/drawing/2012/chart" uri="{CE6537A1-D6FC-4f65-9D91-7224C49458BB}"/>
          </c:extLst>
        </c:dLbl>
      </c:pivotFmt>
      <c:pivotFmt>
        <c:idx val="6"/>
        <c:dLbl>
          <c:idx val="0"/>
          <c:layout>
            <c:manualLayout>
              <c:x val="0.15357440374301001"/>
              <c:y val="8.9814518163484902E-2"/>
            </c:manualLayout>
          </c:layout>
          <c:showLegendKey val="0"/>
          <c:showVal val="0"/>
          <c:showCatName val="1"/>
          <c:showSerName val="0"/>
          <c:showPercent val="1"/>
          <c:showBubbleSize val="0"/>
          <c:extLst>
            <c:ext xmlns:c15="http://schemas.microsoft.com/office/drawing/2012/chart" uri="{CE6537A1-D6FC-4f65-9D91-7224C49458BB}"/>
          </c:extLst>
        </c:dLbl>
      </c:pivotFmt>
      <c:pivotFmt>
        <c:idx val="7"/>
        <c:dLbl>
          <c:idx val="0"/>
          <c:layout>
            <c:manualLayout>
              <c:x val="-0.11489235041272"/>
              <c:y val="0.122433543213045"/>
            </c:manualLayout>
          </c:layout>
          <c:showLegendKey val="0"/>
          <c:showVal val="0"/>
          <c:showCatName val="1"/>
          <c:showSerName val="0"/>
          <c:showPercent val="1"/>
          <c:showBubbleSize val="0"/>
          <c:extLst>
            <c:ext xmlns:c15="http://schemas.microsoft.com/office/drawing/2012/chart" uri="{CE6537A1-D6FC-4f65-9D91-7224C49458BB}"/>
          </c:extLst>
        </c:dLbl>
      </c:pivotFmt>
      <c:pivotFmt>
        <c:idx val="8"/>
        <c:dLbl>
          <c:idx val="0"/>
          <c:layout>
            <c:manualLayout>
              <c:x val="0.101098558332382"/>
              <c:y val="-8.8449255233236709E-3"/>
            </c:manualLayout>
          </c:layout>
          <c:showLegendKey val="0"/>
          <c:showVal val="0"/>
          <c:showCatName val="1"/>
          <c:showSerName val="0"/>
          <c:showPercent val="1"/>
          <c:showBubbleSize val="0"/>
          <c:extLst>
            <c:ext xmlns:c15="http://schemas.microsoft.com/office/drawing/2012/chart" uri="{CE6537A1-D6FC-4f65-9D91-7224C49458BB}"/>
          </c:extLst>
        </c:dLbl>
      </c:pivotFmt>
      <c:pivotFmt>
        <c:idx val="9"/>
        <c:dLbl>
          <c:idx val="0"/>
          <c:layout>
            <c:manualLayout>
              <c:x val="0.11863479021643999"/>
              <c:y val="-6.4857798126331703E-2"/>
            </c:manualLayout>
          </c:layout>
          <c:showLegendKey val="0"/>
          <c:showVal val="0"/>
          <c:showCatName val="1"/>
          <c:showSerName val="0"/>
          <c:showPercent val="1"/>
          <c:showBubbleSize val="0"/>
          <c:extLst>
            <c:ext xmlns:c15="http://schemas.microsoft.com/office/drawing/2012/chart" uri="{CE6537A1-D6FC-4f65-9D91-7224C49458BB}"/>
          </c:extLst>
        </c:dLbl>
      </c:pivotFmt>
      <c:pivotFmt>
        <c:idx val="10"/>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1"/>
        <c:dLbl>
          <c:idx val="0"/>
          <c:layout>
            <c:manualLayout>
              <c:x val="-1.46312145764389E-2"/>
              <c:y val="1.16450810947526E-2"/>
            </c:manualLayout>
          </c:layout>
          <c:showLegendKey val="0"/>
          <c:showVal val="0"/>
          <c:showCatName val="1"/>
          <c:showSerName val="0"/>
          <c:showPercent val="1"/>
          <c:showBubbleSize val="0"/>
          <c:extLst>
            <c:ext xmlns:c15="http://schemas.microsoft.com/office/drawing/2012/chart" uri="{CE6537A1-D6FC-4f65-9D91-7224C49458BB}"/>
          </c:extLst>
        </c:dLbl>
      </c:pivotFmt>
      <c:pivotFmt>
        <c:idx val="12"/>
        <c:dLbl>
          <c:idx val="0"/>
          <c:layout>
            <c:manualLayout>
              <c:x val="-0.11489235041272"/>
              <c:y val="0.122433543213045"/>
            </c:manualLayout>
          </c:layout>
          <c:showLegendKey val="0"/>
          <c:showVal val="0"/>
          <c:showCatName val="1"/>
          <c:showSerName val="0"/>
          <c:showPercent val="1"/>
          <c:showBubbleSize val="0"/>
          <c:extLst>
            <c:ext xmlns:c15="http://schemas.microsoft.com/office/drawing/2012/chart" uri="{CE6537A1-D6FC-4f65-9D91-7224C49458BB}"/>
          </c:extLst>
        </c:dLbl>
      </c:pivotFmt>
      <c:pivotFmt>
        <c:idx val="13"/>
        <c:dLbl>
          <c:idx val="0"/>
          <c:layout>
            <c:manualLayout>
              <c:x val="-0.18484347065312501"/>
              <c:y val="-4.6916542609370202E-3"/>
            </c:manualLayout>
          </c:layout>
          <c:showLegendKey val="0"/>
          <c:showVal val="0"/>
          <c:showCatName val="1"/>
          <c:showSerName val="0"/>
          <c:showPercent val="1"/>
          <c:showBubbleSize val="0"/>
          <c:extLst>
            <c:ext xmlns:c15="http://schemas.microsoft.com/office/drawing/2012/chart" uri="{CE6537A1-D6FC-4f65-9D91-7224C49458BB}"/>
          </c:extLst>
        </c:dLbl>
      </c:pivotFmt>
      <c:pivotFmt>
        <c:idx val="14"/>
        <c:dLbl>
          <c:idx val="0"/>
          <c:layout>
            <c:manualLayout>
              <c:x val="-6.5862147666324302E-3"/>
              <c:y val="-0.148319743970902"/>
            </c:manualLayout>
          </c:layout>
          <c:showLegendKey val="0"/>
          <c:showVal val="0"/>
          <c:showCatName val="1"/>
          <c:showSerName val="0"/>
          <c:showPercent val="1"/>
          <c:showBubbleSize val="0"/>
          <c:extLst>
            <c:ext xmlns:c15="http://schemas.microsoft.com/office/drawing/2012/chart" uri="{CE6537A1-D6FC-4f65-9D91-7224C49458BB}"/>
          </c:extLst>
        </c:dLbl>
      </c:pivotFmt>
      <c:pivotFmt>
        <c:idx val="15"/>
        <c:dLbl>
          <c:idx val="0"/>
          <c:layout>
            <c:manualLayout>
              <c:x val="0.11863479021643999"/>
              <c:y val="-6.4857798126331703E-2"/>
            </c:manualLayout>
          </c:layout>
          <c:showLegendKey val="0"/>
          <c:showVal val="0"/>
          <c:showCatName val="1"/>
          <c:showSerName val="0"/>
          <c:showPercent val="1"/>
          <c:showBubbleSize val="0"/>
          <c:extLst>
            <c:ext xmlns:c15="http://schemas.microsoft.com/office/drawing/2012/chart" uri="{CE6537A1-D6FC-4f65-9D91-7224C49458BB}"/>
          </c:extLst>
        </c:dLbl>
      </c:pivotFmt>
      <c:pivotFmt>
        <c:idx val="16"/>
        <c:dLbl>
          <c:idx val="0"/>
          <c:layout>
            <c:manualLayout>
              <c:x val="0.101098558332382"/>
              <c:y val="-8.8449255233236709E-3"/>
            </c:manualLayout>
          </c:layout>
          <c:showLegendKey val="0"/>
          <c:showVal val="0"/>
          <c:showCatName val="1"/>
          <c:showSerName val="0"/>
          <c:showPercent val="1"/>
          <c:showBubbleSize val="0"/>
          <c:extLst>
            <c:ext xmlns:c15="http://schemas.microsoft.com/office/drawing/2012/chart" uri="{CE6537A1-D6FC-4f65-9D91-7224C49458BB}"/>
          </c:extLst>
        </c:dLbl>
      </c:pivotFmt>
      <c:pivotFmt>
        <c:idx val="17"/>
        <c:dLbl>
          <c:idx val="0"/>
          <c:layout>
            <c:manualLayout>
              <c:x val="0.15357440374301001"/>
              <c:y val="8.9814518163484902E-2"/>
            </c:manualLayout>
          </c:layout>
          <c:showLegendKey val="0"/>
          <c:showVal val="0"/>
          <c:showCatName val="1"/>
          <c:showSerName val="0"/>
          <c:showPercent val="1"/>
          <c:showBubbleSize val="0"/>
          <c:extLst>
            <c:ext xmlns:c15="http://schemas.microsoft.com/office/drawing/2012/chart" uri="{CE6537A1-D6FC-4f65-9D91-7224C49458BB}"/>
          </c:extLst>
        </c:dLbl>
      </c:pivotFmt>
      <c:pivotFmt>
        <c:idx val="18"/>
        <c:dLbl>
          <c:idx val="0"/>
          <c:layout>
            <c:manualLayout>
              <c:x val="5.98693369850508E-2"/>
              <c:y val="0.12774253752792"/>
            </c:manualLayout>
          </c:layout>
          <c:showLegendKey val="0"/>
          <c:showVal val="0"/>
          <c:showCatName val="1"/>
          <c:showSerName val="0"/>
          <c:showPercent val="1"/>
          <c:showBubbleSize val="0"/>
          <c:extLst>
            <c:ext xmlns:c15="http://schemas.microsoft.com/office/drawing/2012/chart" uri="{CE6537A1-D6FC-4f65-9D91-7224C49458BB}"/>
          </c:extLst>
        </c:dLbl>
      </c:pivotFmt>
      <c:pivotFmt>
        <c:idx val="19"/>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20"/>
        <c:dLbl>
          <c:idx val="0"/>
          <c:layout>
            <c:manualLayout>
              <c:x val="-1.46312145764389E-2"/>
              <c:y val="1.16450810947526E-2"/>
            </c:manualLayout>
          </c:layout>
          <c:showLegendKey val="0"/>
          <c:showVal val="0"/>
          <c:showCatName val="1"/>
          <c:showSerName val="0"/>
          <c:showPercent val="1"/>
          <c:showBubbleSize val="0"/>
          <c:extLst>
            <c:ext xmlns:c15="http://schemas.microsoft.com/office/drawing/2012/chart" uri="{CE6537A1-D6FC-4f65-9D91-7224C49458BB}"/>
          </c:extLst>
        </c:dLbl>
      </c:pivotFmt>
      <c:pivotFmt>
        <c:idx val="21"/>
        <c:dLbl>
          <c:idx val="0"/>
          <c:layout>
            <c:manualLayout>
              <c:x val="-0.11489235041272"/>
              <c:y val="0.122433543213045"/>
            </c:manualLayout>
          </c:layout>
          <c:showLegendKey val="0"/>
          <c:showVal val="0"/>
          <c:showCatName val="1"/>
          <c:showSerName val="0"/>
          <c:showPercent val="1"/>
          <c:showBubbleSize val="0"/>
          <c:extLst>
            <c:ext xmlns:c15="http://schemas.microsoft.com/office/drawing/2012/chart" uri="{CE6537A1-D6FC-4f65-9D91-7224C49458BB}"/>
          </c:extLst>
        </c:dLbl>
      </c:pivotFmt>
      <c:pivotFmt>
        <c:idx val="22"/>
        <c:dLbl>
          <c:idx val="0"/>
          <c:layout>
            <c:manualLayout>
              <c:x val="-0.18484347065312501"/>
              <c:y val="-4.6916542609370202E-3"/>
            </c:manualLayout>
          </c:layout>
          <c:showLegendKey val="0"/>
          <c:showVal val="0"/>
          <c:showCatName val="1"/>
          <c:showSerName val="0"/>
          <c:showPercent val="1"/>
          <c:showBubbleSize val="0"/>
          <c:extLst>
            <c:ext xmlns:c15="http://schemas.microsoft.com/office/drawing/2012/chart" uri="{CE6537A1-D6FC-4f65-9D91-7224C49458BB}"/>
          </c:extLst>
        </c:dLbl>
      </c:pivotFmt>
      <c:pivotFmt>
        <c:idx val="23"/>
        <c:dLbl>
          <c:idx val="0"/>
          <c:layout>
            <c:manualLayout>
              <c:x val="-6.5862147666324302E-3"/>
              <c:y val="-0.148319743970902"/>
            </c:manualLayout>
          </c:layout>
          <c:showLegendKey val="0"/>
          <c:showVal val="0"/>
          <c:showCatName val="1"/>
          <c:showSerName val="0"/>
          <c:showPercent val="1"/>
          <c:showBubbleSize val="0"/>
          <c:extLst>
            <c:ext xmlns:c15="http://schemas.microsoft.com/office/drawing/2012/chart" uri="{CE6537A1-D6FC-4f65-9D91-7224C49458BB}"/>
          </c:extLst>
        </c:dLbl>
      </c:pivotFmt>
      <c:pivotFmt>
        <c:idx val="24"/>
        <c:dLbl>
          <c:idx val="0"/>
          <c:layout>
            <c:manualLayout>
              <c:x val="0.11863479021643999"/>
              <c:y val="-6.4857798126331703E-2"/>
            </c:manualLayout>
          </c:layout>
          <c:showLegendKey val="0"/>
          <c:showVal val="0"/>
          <c:showCatName val="1"/>
          <c:showSerName val="0"/>
          <c:showPercent val="1"/>
          <c:showBubbleSize val="0"/>
          <c:extLst>
            <c:ext xmlns:c15="http://schemas.microsoft.com/office/drawing/2012/chart" uri="{CE6537A1-D6FC-4f65-9D91-7224C49458BB}"/>
          </c:extLst>
        </c:dLbl>
      </c:pivotFmt>
      <c:pivotFmt>
        <c:idx val="25"/>
        <c:dLbl>
          <c:idx val="0"/>
          <c:layout>
            <c:manualLayout>
              <c:x val="0.101098558332382"/>
              <c:y val="-8.8449255233236709E-3"/>
            </c:manualLayout>
          </c:layout>
          <c:showLegendKey val="0"/>
          <c:showVal val="0"/>
          <c:showCatName val="1"/>
          <c:showSerName val="0"/>
          <c:showPercent val="1"/>
          <c:showBubbleSize val="0"/>
          <c:extLst>
            <c:ext xmlns:c15="http://schemas.microsoft.com/office/drawing/2012/chart" uri="{CE6537A1-D6FC-4f65-9D91-7224C49458BB}"/>
          </c:extLst>
        </c:dLbl>
      </c:pivotFmt>
      <c:pivotFmt>
        <c:idx val="26"/>
        <c:dLbl>
          <c:idx val="0"/>
          <c:layout>
            <c:manualLayout>
              <c:x val="0.15357440374301001"/>
              <c:y val="8.9814518163484902E-2"/>
            </c:manualLayout>
          </c:layout>
          <c:showLegendKey val="0"/>
          <c:showVal val="0"/>
          <c:showCatName val="1"/>
          <c:showSerName val="0"/>
          <c:showPercent val="1"/>
          <c:showBubbleSize val="0"/>
          <c:extLst>
            <c:ext xmlns:c15="http://schemas.microsoft.com/office/drawing/2012/chart" uri="{CE6537A1-D6FC-4f65-9D91-7224C49458BB}"/>
          </c:extLst>
        </c:dLbl>
      </c:pivotFmt>
      <c:pivotFmt>
        <c:idx val="27"/>
        <c:dLbl>
          <c:idx val="0"/>
          <c:layout>
            <c:manualLayout>
              <c:x val="5.98693369850508E-2"/>
              <c:y val="0.12774253752792"/>
            </c:manualLayout>
          </c:layout>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Sheet3!$B$3:$B$4</c:f>
              <c:strCache>
                <c:ptCount val="1"/>
                <c:pt idx="0">
                  <c:v>Total</c:v>
                </c:pt>
              </c:strCache>
            </c:strRef>
          </c:tx>
          <c:dLbls>
            <c:dLbl>
              <c:idx val="1"/>
              <c:layout>
                <c:manualLayout>
                  <c:x val="-0.117396629769105"/>
                  <c:y val="0.13265937832151101"/>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19707805546045901"/>
                  <c:y val="-9.6950174616602693E-3"/>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7.27604701586215E-3"/>
                  <c:y val="-0.14694214876033099"/>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0.112814770436304"/>
                  <c:y val="-6.5195548903494493E-2"/>
                </c:manualLayout>
              </c:layout>
              <c:showLegendKey val="0"/>
              <c:showVal val="0"/>
              <c:showCatName val="1"/>
              <c:showSerName val="0"/>
              <c:showPercent val="1"/>
              <c:showBubbleSize val="0"/>
              <c:extLst>
                <c:ext xmlns:c15="http://schemas.microsoft.com/office/drawing/2012/chart" uri="{CE6537A1-D6FC-4f65-9D91-7224C49458BB}"/>
              </c:extLst>
            </c:dLbl>
            <c:dLbl>
              <c:idx val="5"/>
              <c:layout>
                <c:manualLayout>
                  <c:x val="0.11083285784929101"/>
                  <c:y val="-1.4817249083534E-2"/>
                </c:manualLayout>
              </c:layout>
              <c:showLegendKey val="0"/>
              <c:showVal val="0"/>
              <c:showCatName val="1"/>
              <c:showSerName val="0"/>
              <c:showPercent val="1"/>
              <c:showBubbleSize val="0"/>
              <c:extLst>
                <c:ext xmlns:c15="http://schemas.microsoft.com/office/drawing/2012/chart" uri="{CE6537A1-D6FC-4f65-9D91-7224C49458BB}"/>
              </c:extLst>
            </c:dLbl>
            <c:dLbl>
              <c:idx val="6"/>
              <c:layout>
                <c:manualLayout>
                  <c:x val="0.16010042222983001"/>
                  <c:y val="8.2158738422160094E-2"/>
                </c:manualLayout>
              </c:layout>
              <c:showLegendKey val="0"/>
              <c:showVal val="0"/>
              <c:showCatName val="1"/>
              <c:showSerName val="0"/>
              <c:showPercent val="1"/>
              <c:showBubbleSize val="0"/>
              <c:extLst>
                <c:ext xmlns:c15="http://schemas.microsoft.com/office/drawing/2012/chart" uri="{CE6537A1-D6FC-4f65-9D91-7224C49458BB}"/>
              </c:extLst>
            </c:dLbl>
            <c:dLbl>
              <c:idx val="7"/>
              <c:layout>
                <c:manualLayout>
                  <c:x val="6.70684506827951E-2"/>
                  <c:y val="0.151191948113924"/>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Sheet3!$A$5:$A$13</c:f>
              <c:strCache>
                <c:ptCount val="8"/>
                <c:pt idx="0">
                  <c:v>Comfortable</c:v>
                </c:pt>
                <c:pt idx="1">
                  <c:v>Connected</c:v>
                </c:pt>
                <c:pt idx="2">
                  <c:v>Convenient</c:v>
                </c:pt>
                <c:pt idx="3">
                  <c:v>Important</c:v>
                </c:pt>
                <c:pt idx="4">
                  <c:v>Isolated</c:v>
                </c:pt>
                <c:pt idx="5">
                  <c:v>Safe</c:v>
                </c:pt>
                <c:pt idx="6">
                  <c:v>Unpleasant</c:v>
                </c:pt>
                <c:pt idx="7">
                  <c:v>Unsafe</c:v>
                </c:pt>
              </c:strCache>
            </c:strRef>
          </c:cat>
          <c:val>
            <c:numRef>
              <c:f>Sheet3!$B$5:$B$13</c:f>
              <c:numCache>
                <c:formatCode>General</c:formatCode>
                <c:ptCount val="8"/>
                <c:pt idx="0">
                  <c:v>16</c:v>
                </c:pt>
                <c:pt idx="1">
                  <c:v>47</c:v>
                </c:pt>
                <c:pt idx="2">
                  <c:v>84</c:v>
                </c:pt>
                <c:pt idx="3">
                  <c:v>102</c:v>
                </c:pt>
                <c:pt idx="4">
                  <c:v>31</c:v>
                </c:pt>
                <c:pt idx="5">
                  <c:v>25</c:v>
                </c:pt>
                <c:pt idx="6">
                  <c:v>58</c:v>
                </c:pt>
                <c:pt idx="7">
                  <c:v>37</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lrMapOvr bg1="lt1" tx1="dk1" bg2="lt2" tx2="dk2" accent1="accent1" accent2="accent2" accent3="accent3" accent4="accent4" accent5="accent5" accent6="accent6" hlink="hlink" folHlink="folHlink"/>
  <c:pivotSource>
    <c:name>[Survey.xls]Sheet3!PivotTable1</c:name>
    <c:fmtId val="-1"/>
  </c:pivotSource>
  <c:chart>
    <c:title>
      <c:tx>
        <c:rich>
          <a:bodyPr/>
          <a:lstStyle/>
          <a:p>
            <a:pPr>
              <a:defRPr/>
            </a:pPr>
            <a:r>
              <a:rPr lang="en-US" dirty="0"/>
              <a:t>Participants Ride</a:t>
            </a:r>
            <a:r>
              <a:rPr lang="en-US" baseline="0" dirty="0"/>
              <a:t> the Bus on </a:t>
            </a:r>
            <a:r>
              <a:rPr lang="en-US" dirty="0"/>
              <a:t>Rocky River:</a:t>
            </a:r>
          </a:p>
        </c:rich>
      </c:tx>
      <c:overlay val="0"/>
    </c:title>
    <c:autoTitleDeleted val="0"/>
    <c:pivotFmts>
      <c:pivotFmt>
        <c:idx val="0"/>
        <c:dLbl>
          <c:idx val="0"/>
          <c:showLegendKey val="0"/>
          <c:showVal val="0"/>
          <c:showCatName val="1"/>
          <c:showSerName val="0"/>
          <c:showPercent val="1"/>
          <c:showBubbleSize val="0"/>
          <c:extLst>
            <c:ext xmlns:c15="http://schemas.microsoft.com/office/drawing/2012/chart" uri="{CE6537A1-D6FC-4f65-9D91-7224C49458BB}"/>
          </c:extLst>
        </c:dLbl>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pivotFmt>
      <c:pivotFmt>
        <c:idx val="51"/>
      </c:pivotFmt>
      <c:pivotFmt>
        <c:idx val="52"/>
      </c:pivotFmt>
      <c:pivotFmt>
        <c:idx val="53"/>
      </c:pivotFmt>
      <c:pivotFmt>
        <c:idx val="54"/>
      </c:pivotFmt>
      <c:pivotFmt>
        <c:idx val="55"/>
      </c:pivotFmt>
      <c:pivotFmt>
        <c:idx val="56"/>
      </c:pivotFmt>
      <c:pivotFmt>
        <c:idx val="57"/>
      </c:pivotFmt>
      <c:pivotFmt>
        <c:idx val="58"/>
      </c:pivotFmt>
      <c:pivotFmt>
        <c:idx val="59"/>
      </c:pivotFmt>
      <c:pivotFmt>
        <c:idx val="60"/>
      </c:pivotFmt>
      <c:pivotFmt>
        <c:idx val="61"/>
      </c:pivotFmt>
      <c:pivotFmt>
        <c:idx val="62"/>
      </c:pivotFmt>
      <c:pivotFmt>
        <c:idx val="63"/>
      </c:pivotFmt>
      <c:pivotFmt>
        <c:idx val="64"/>
      </c:pivotFmt>
      <c:pivotFmt>
        <c:idx val="65"/>
      </c:pivotFmt>
      <c:pivotFmt>
        <c:idx val="66"/>
      </c:pivotFmt>
      <c:pivotFmt>
        <c:idx val="67"/>
      </c:pivotFmt>
      <c:pivotFmt>
        <c:idx val="68"/>
      </c:pivotFmt>
      <c:pivotFmt>
        <c:idx val="69"/>
      </c:pivotFmt>
      <c:pivotFmt>
        <c:idx val="70"/>
      </c:pivotFmt>
      <c:pivotFmt>
        <c:idx val="71"/>
      </c:pivotFmt>
      <c:pivotFmt>
        <c:idx val="72"/>
      </c:pivotFmt>
      <c:pivotFmt>
        <c:idx val="73"/>
      </c:pivotFmt>
      <c:pivotFmt>
        <c:idx val="74"/>
      </c:pivotFmt>
      <c:pivotFmt>
        <c:idx val="75"/>
      </c:pivotFmt>
      <c:pivotFmt>
        <c:idx val="76"/>
      </c:pivotFmt>
      <c:pivotFmt>
        <c:idx val="77"/>
      </c:pivotFmt>
      <c:pivotFmt>
        <c:idx val="78"/>
      </c:pivotFmt>
      <c:pivotFmt>
        <c:idx val="79"/>
      </c:pivotFmt>
      <c:pivotFmt>
        <c:idx val="80"/>
      </c:pivotFmt>
      <c:pivotFmt>
        <c:idx val="81"/>
      </c:pivotFmt>
      <c:pivotFmt>
        <c:idx val="82"/>
      </c:pivotFmt>
      <c:pivotFmt>
        <c:idx val="83"/>
      </c:pivotFmt>
      <c:pivotFmt>
        <c:idx val="84"/>
      </c:pivotFmt>
      <c:pivotFmt>
        <c:idx val="85"/>
      </c:pivotFmt>
      <c:pivotFmt>
        <c:idx val="86"/>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7"/>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Sheet3!$B$3:$B$4</c:f>
              <c:strCache>
                <c:ptCount val="1"/>
                <c:pt idx="0">
                  <c:v>Total</c:v>
                </c:pt>
              </c:strCache>
            </c:strRef>
          </c:tx>
          <c:dLbls>
            <c:dLbl>
              <c:idx val="0"/>
              <c:layout>
                <c:manualLayout>
                  <c:x val="-3.8932245364490699E-2"/>
                  <c:y val="-0.15908805031446499"/>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Sheet3!$A$5:$A$7</c:f>
              <c:strCache>
                <c:ptCount val="2"/>
                <c:pt idx="0">
                  <c:v>Never</c:v>
                </c:pt>
                <c:pt idx="1">
                  <c:v>Occasionally</c:v>
                </c:pt>
              </c:strCache>
            </c:strRef>
          </c:cat>
          <c:val>
            <c:numRef>
              <c:f>Sheet3!$B$5:$B$7</c:f>
              <c:numCache>
                <c:formatCode>General</c:formatCode>
                <c:ptCount val="2"/>
                <c:pt idx="0">
                  <c:v>140</c:v>
                </c:pt>
                <c:pt idx="1">
                  <c:v>11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lrMapOvr bg1="lt1" tx1="dk1" bg2="lt2" tx2="dk2" accent1="accent1" accent2="accent2" accent3="accent3" accent4="accent4" accent5="accent5" accent6="accent6" hlink="hlink" folHlink="folHlink"/>
  <c:pivotSource>
    <c:name>[Survey.xls]Sheet3!PivotTable1</c:name>
    <c:fmtId val="-1"/>
  </c:pivotSource>
  <c:chart>
    <c:title>
      <c:tx>
        <c:rich>
          <a:bodyPr/>
          <a:lstStyle/>
          <a:p>
            <a:pPr>
              <a:defRPr/>
            </a:pPr>
            <a:r>
              <a:rPr lang="en-US" dirty="0"/>
              <a:t>Participants Would Use Transit</a:t>
            </a:r>
            <a:r>
              <a:rPr lang="en-US" baseline="0" dirty="0"/>
              <a:t> More If it Were More</a:t>
            </a:r>
            <a:r>
              <a:rPr lang="en-US" dirty="0"/>
              <a:t>:</a:t>
            </a:r>
          </a:p>
        </c:rich>
      </c:tx>
      <c:overlay val="0"/>
    </c:title>
    <c:autoTitleDeleted val="0"/>
    <c:pivotFmts>
      <c:pivotFmt>
        <c:idx val="0"/>
        <c:dLbl>
          <c:idx val="0"/>
          <c:showLegendKey val="0"/>
          <c:showVal val="0"/>
          <c:showCatName val="1"/>
          <c:showSerName val="0"/>
          <c:showPercent val="1"/>
          <c:showBubbleSize val="0"/>
          <c:extLst>
            <c:ext xmlns:c15="http://schemas.microsoft.com/office/drawing/2012/chart" uri="{CE6537A1-D6FC-4f65-9D91-7224C49458BB}"/>
          </c:extLst>
        </c:dLbl>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pivotFmt>
      <c:pivotFmt>
        <c:idx val="51"/>
      </c:pivotFmt>
      <c:pivotFmt>
        <c:idx val="52"/>
      </c:pivotFmt>
      <c:pivotFmt>
        <c:idx val="53"/>
      </c:pivotFmt>
      <c:pivotFmt>
        <c:idx val="54"/>
      </c:pivotFmt>
      <c:pivotFmt>
        <c:idx val="55"/>
      </c:pivotFmt>
      <c:pivotFmt>
        <c:idx val="56"/>
      </c:pivotFmt>
      <c:pivotFmt>
        <c:idx val="57"/>
      </c:pivotFmt>
      <c:pivotFmt>
        <c:idx val="58"/>
      </c:pivotFmt>
      <c:pivotFmt>
        <c:idx val="59"/>
      </c:pivotFmt>
      <c:pivotFmt>
        <c:idx val="60"/>
      </c:pivotFmt>
      <c:pivotFmt>
        <c:idx val="61"/>
      </c:pivotFmt>
      <c:pivotFmt>
        <c:idx val="62"/>
      </c:pivotFmt>
      <c:pivotFmt>
        <c:idx val="63"/>
      </c:pivotFmt>
      <c:pivotFmt>
        <c:idx val="64"/>
      </c:pivotFmt>
      <c:pivotFmt>
        <c:idx val="65"/>
      </c:pivotFmt>
      <c:pivotFmt>
        <c:idx val="66"/>
      </c:pivotFmt>
      <c:pivotFmt>
        <c:idx val="67"/>
      </c:pivotFmt>
      <c:pivotFmt>
        <c:idx val="68"/>
      </c:pivotFmt>
      <c:pivotFmt>
        <c:idx val="69"/>
      </c:pivotFmt>
      <c:pivotFmt>
        <c:idx val="70"/>
      </c:pivotFmt>
      <c:pivotFmt>
        <c:idx val="71"/>
      </c:pivotFmt>
      <c:pivotFmt>
        <c:idx val="72"/>
      </c:pivotFmt>
      <c:pivotFmt>
        <c:idx val="73"/>
      </c:pivotFmt>
      <c:pivotFmt>
        <c:idx val="74"/>
      </c:pivotFmt>
      <c:pivotFmt>
        <c:idx val="75"/>
      </c:pivotFmt>
      <c:pivotFmt>
        <c:idx val="76"/>
      </c:pivotFmt>
      <c:pivotFmt>
        <c:idx val="77"/>
      </c:pivotFmt>
      <c:pivotFmt>
        <c:idx val="78"/>
      </c:pivotFmt>
      <c:pivotFmt>
        <c:idx val="79"/>
      </c:pivotFmt>
      <c:pivotFmt>
        <c:idx val="80"/>
      </c:pivotFmt>
      <c:pivotFmt>
        <c:idx val="81"/>
      </c:pivotFmt>
      <c:pivotFmt>
        <c:idx val="82"/>
      </c:pivotFmt>
      <c:pivotFmt>
        <c:idx val="83"/>
      </c:pivotFmt>
      <c:pivotFmt>
        <c:idx val="84"/>
      </c:pivotFmt>
      <c:pivotFmt>
        <c:idx val="85"/>
      </c:pivotFmt>
      <c:pivotFmt>
        <c:idx val="86"/>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7"/>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Sheet3!$B$3:$B$4</c:f>
              <c:strCache>
                <c:ptCount val="1"/>
                <c:pt idx="0">
                  <c:v>Total</c:v>
                </c:pt>
              </c:strCache>
            </c:strRef>
          </c:tx>
          <c:dLbls>
            <c:dLbl>
              <c:idx val="2"/>
              <c:layout>
                <c:manualLayout>
                  <c:x val="-0.14439997895585999"/>
                  <c:y val="2.8831278165701E-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0.17412319005781299"/>
                  <c:y val="-0.12880775516268"/>
                </c:manualLayout>
              </c:layout>
              <c:showLegendKey val="0"/>
              <c:showVal val="0"/>
              <c:showCatName val="1"/>
              <c:showSerName val="0"/>
              <c:showPercent val="1"/>
              <c:showBubbleSize val="0"/>
              <c:extLst>
                <c:ext xmlns:c15="http://schemas.microsoft.com/office/drawing/2012/chart" uri="{CE6537A1-D6FC-4f65-9D91-7224C49458BB}"/>
              </c:extLst>
            </c:dLbl>
            <c:dLbl>
              <c:idx val="4"/>
              <c:layout>
                <c:manualLayout>
                  <c:x val="9.4624975886922306E-3"/>
                  <c:y val="-0.12056603773584899"/>
                </c:manualLayout>
              </c:layout>
              <c:showLegendKey val="0"/>
              <c:showVal val="0"/>
              <c:showCatName val="1"/>
              <c:showSerName val="0"/>
              <c:showPercent val="1"/>
              <c:showBubbleSize val="0"/>
              <c:extLst>
                <c:ext xmlns:c15="http://schemas.microsoft.com/office/drawing/2012/chart" uri="{CE6537A1-D6FC-4f65-9D91-7224C49458BB}"/>
              </c:extLst>
            </c:dLbl>
            <c:dLbl>
              <c:idx val="6"/>
              <c:layout>
                <c:manualLayout>
                  <c:x val="0.17315796549930099"/>
                  <c:y val="-9.8567325310751297E-2"/>
                </c:manualLayout>
              </c:layout>
              <c:showLegendKey val="0"/>
              <c:showVal val="0"/>
              <c:showCatName val="1"/>
              <c:showSerName val="0"/>
              <c:showPercent val="1"/>
              <c:showBubbleSize val="0"/>
              <c:extLst>
                <c:ext xmlns:c15="http://schemas.microsoft.com/office/drawing/2012/chart" uri="{CE6537A1-D6FC-4f65-9D91-7224C49458BB}"/>
              </c:extLst>
            </c:dLbl>
            <c:dLbl>
              <c:idx val="7"/>
              <c:layout>
                <c:manualLayout>
                  <c:x val="0.14124101970549899"/>
                  <c:y val="5.0740603179319603E-2"/>
                </c:manualLayout>
              </c:layout>
              <c:showLegendKey val="0"/>
              <c:showVal val="0"/>
              <c:showCatName val="1"/>
              <c:showSerName val="0"/>
              <c:showPercent val="1"/>
              <c:showBubbleSize val="0"/>
              <c:extLst>
                <c:ext xmlns:c15="http://schemas.microsoft.com/office/drawing/2012/chart" uri="{CE6537A1-D6FC-4f65-9D91-7224C49458BB}"/>
              </c:extLst>
            </c:dLbl>
            <c:dLbl>
              <c:idx val="8"/>
              <c:layout>
                <c:manualLayout>
                  <c:x val="8.6725940994569498E-2"/>
                  <c:y val="0.14770192641014199"/>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Sheet3!$A$5:$A$14</c:f>
              <c:strCache>
                <c:ptCount val="9"/>
                <c:pt idx="0">
                  <c:v>Attractive</c:v>
                </c:pt>
                <c:pt idx="1">
                  <c:v>Cheaper</c:v>
                </c:pt>
                <c:pt idx="2">
                  <c:v>Clean</c:v>
                </c:pt>
                <c:pt idx="3">
                  <c:v>Convenient</c:v>
                </c:pt>
                <c:pt idx="4">
                  <c:v>Faster</c:v>
                </c:pt>
                <c:pt idx="5">
                  <c:v>Intuitive</c:v>
                </c:pt>
                <c:pt idx="6">
                  <c:v>More Frequent</c:v>
                </c:pt>
                <c:pt idx="7">
                  <c:v>Safe</c:v>
                </c:pt>
                <c:pt idx="8">
                  <c:v>Other</c:v>
                </c:pt>
              </c:strCache>
            </c:strRef>
          </c:cat>
          <c:val>
            <c:numRef>
              <c:f>Sheet3!$B$5:$B$14</c:f>
              <c:numCache>
                <c:formatCode>General</c:formatCode>
                <c:ptCount val="9"/>
                <c:pt idx="0">
                  <c:v>28</c:v>
                </c:pt>
                <c:pt idx="1">
                  <c:v>18</c:v>
                </c:pt>
                <c:pt idx="2">
                  <c:v>33</c:v>
                </c:pt>
                <c:pt idx="3">
                  <c:v>52</c:v>
                </c:pt>
                <c:pt idx="4">
                  <c:v>28</c:v>
                </c:pt>
                <c:pt idx="5">
                  <c:v>13</c:v>
                </c:pt>
                <c:pt idx="6">
                  <c:v>34</c:v>
                </c:pt>
                <c:pt idx="7">
                  <c:v>50</c:v>
                </c:pt>
                <c:pt idx="8">
                  <c:v>30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lrMapOvr bg1="lt1" tx1="dk1" bg2="lt2" tx2="dk2" accent1="accent1" accent2="accent2" accent3="accent3" accent4="accent4" accent5="accent5" accent6="accent6" hlink="hlink" folHlink="folHlink"/>
  <c:pivotSource>
    <c:name>[Survey.xls]Sheet3!PivotTable1</c:name>
    <c:fmtId val="-1"/>
  </c:pivotSource>
  <c:chart>
    <c:title>
      <c:tx>
        <c:rich>
          <a:bodyPr/>
          <a:lstStyle/>
          <a:p>
            <a:pPr>
              <a:defRPr/>
            </a:pPr>
            <a:r>
              <a:rPr lang="en-US" dirty="0"/>
              <a:t>Participants Walk Along Rocky River Drive:</a:t>
            </a:r>
          </a:p>
        </c:rich>
      </c:tx>
      <c:overlay val="0"/>
    </c:title>
    <c:autoTitleDeleted val="0"/>
    <c:pivotFmts>
      <c:pivotFmt>
        <c:idx val="0"/>
        <c:dLbl>
          <c:idx val="0"/>
          <c:showLegendKey val="0"/>
          <c:showVal val="0"/>
          <c:showCatName val="1"/>
          <c:showSerName val="0"/>
          <c:showPercent val="1"/>
          <c:showBubbleSize val="0"/>
          <c:extLst>
            <c:ext xmlns:c15="http://schemas.microsoft.com/office/drawing/2012/chart" uri="{CE6537A1-D6FC-4f65-9D91-7224C49458BB}"/>
          </c:extLst>
        </c:dLbl>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pivotFmt>
      <c:pivotFmt>
        <c:idx val="51"/>
      </c:pivotFmt>
      <c:pivotFmt>
        <c:idx val="52"/>
      </c:pivotFmt>
      <c:pivotFmt>
        <c:idx val="53"/>
      </c:pivotFmt>
      <c:pivotFmt>
        <c:idx val="54"/>
      </c:pivotFmt>
      <c:pivotFmt>
        <c:idx val="55"/>
      </c:pivotFmt>
      <c:pivotFmt>
        <c:idx val="56"/>
      </c:pivotFmt>
      <c:pivotFmt>
        <c:idx val="57"/>
      </c:pivotFmt>
      <c:pivotFmt>
        <c:idx val="58"/>
      </c:pivotFmt>
      <c:pivotFmt>
        <c:idx val="59"/>
      </c:pivotFmt>
      <c:pivotFmt>
        <c:idx val="60"/>
      </c:pivotFmt>
      <c:pivotFmt>
        <c:idx val="61"/>
      </c:pivotFmt>
      <c:pivotFmt>
        <c:idx val="62"/>
      </c:pivotFmt>
      <c:pivotFmt>
        <c:idx val="63"/>
      </c:pivotFmt>
      <c:pivotFmt>
        <c:idx val="64"/>
      </c:pivotFmt>
      <c:pivotFmt>
        <c:idx val="65"/>
      </c:pivotFmt>
      <c:pivotFmt>
        <c:idx val="66"/>
      </c:pivotFmt>
      <c:pivotFmt>
        <c:idx val="67"/>
      </c:pivotFmt>
      <c:pivotFmt>
        <c:idx val="68"/>
      </c:pivotFmt>
      <c:pivotFmt>
        <c:idx val="69"/>
      </c:pivotFmt>
      <c:pivotFmt>
        <c:idx val="70"/>
      </c:pivotFmt>
      <c:pivotFmt>
        <c:idx val="71"/>
      </c:pivotFmt>
      <c:pivotFmt>
        <c:idx val="72"/>
      </c:pivotFmt>
      <c:pivotFmt>
        <c:idx val="73"/>
      </c:pivotFmt>
      <c:pivotFmt>
        <c:idx val="74"/>
      </c:pivotFmt>
      <c:pivotFmt>
        <c:idx val="75"/>
      </c:pivotFmt>
      <c:pivotFmt>
        <c:idx val="76"/>
      </c:pivotFmt>
      <c:pivotFmt>
        <c:idx val="77"/>
      </c:pivotFmt>
      <c:pivotFmt>
        <c:idx val="78"/>
      </c:pivotFmt>
      <c:pivotFmt>
        <c:idx val="79"/>
      </c:pivotFmt>
      <c:pivotFmt>
        <c:idx val="80"/>
      </c:pivotFmt>
      <c:pivotFmt>
        <c:idx val="81"/>
      </c:pivotFmt>
      <c:pivotFmt>
        <c:idx val="82"/>
      </c:pivotFmt>
      <c:pivotFmt>
        <c:idx val="83"/>
      </c:pivotFmt>
      <c:pivotFmt>
        <c:idx val="84"/>
      </c:pivotFmt>
      <c:pivotFmt>
        <c:idx val="85"/>
      </c:pivotFmt>
      <c:pivotFmt>
        <c:idx val="86"/>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7"/>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Sheet3!$B$3:$B$4</c:f>
              <c:strCache>
                <c:ptCount val="1"/>
                <c:pt idx="0">
                  <c:v>Total</c:v>
                </c:pt>
              </c:strCache>
            </c:strRef>
          </c:tx>
          <c:dLbls>
            <c:dLbl>
              <c:idx val="0"/>
              <c:layout>
                <c:manualLayout>
                  <c:x val="-0.11326423940597199"/>
                  <c:y val="0.14891509491546101"/>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4.3576283733764001E-2"/>
                  <c:y val="-0.20725581395348799"/>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14250656167979001"/>
                  <c:y val="0.133266434718916"/>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Sheet3!$A$5:$A$8</c:f>
              <c:strCache>
                <c:ptCount val="3"/>
                <c:pt idx="0">
                  <c:v>Never</c:v>
                </c:pt>
                <c:pt idx="1">
                  <c:v>Occasionally</c:v>
                </c:pt>
                <c:pt idx="2">
                  <c:v>Regularly</c:v>
                </c:pt>
              </c:strCache>
            </c:strRef>
          </c:cat>
          <c:val>
            <c:numRef>
              <c:f>Sheet3!$B$5:$B$8</c:f>
              <c:numCache>
                <c:formatCode>General</c:formatCode>
                <c:ptCount val="3"/>
                <c:pt idx="0">
                  <c:v>32</c:v>
                </c:pt>
                <c:pt idx="1">
                  <c:v>87</c:v>
                </c:pt>
                <c:pt idx="2">
                  <c:v>35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lrMapOvr bg1="lt1" tx1="dk1" bg2="lt2" tx2="dk2" accent1="accent1" accent2="accent2" accent3="accent3" accent4="accent4" accent5="accent5" accent6="accent6" hlink="hlink" folHlink="folHlink"/>
  <c:pivotSource>
    <c:name>[Survey.xls]Sheet3!PivotTable1</c:name>
    <c:fmtId val="-1"/>
  </c:pivotSource>
  <c:chart>
    <c:title>
      <c:tx>
        <c:rich>
          <a:bodyPr/>
          <a:lstStyle/>
          <a:p>
            <a:pPr>
              <a:defRPr/>
            </a:pPr>
            <a:r>
              <a:rPr lang="en-US" dirty="0"/>
              <a:t>Participants Feel</a:t>
            </a:r>
            <a:r>
              <a:rPr lang="en-US" baseline="0" dirty="0"/>
              <a:t> Traffic Is a Problem</a:t>
            </a:r>
            <a:r>
              <a:rPr lang="en-US" dirty="0"/>
              <a:t>:</a:t>
            </a:r>
          </a:p>
        </c:rich>
      </c:tx>
      <c:overlay val="0"/>
    </c:title>
    <c:autoTitleDeleted val="0"/>
    <c:pivotFmts>
      <c:pivotFmt>
        <c:idx val="0"/>
        <c:dLbl>
          <c:idx val="0"/>
          <c:showLegendKey val="0"/>
          <c:showVal val="0"/>
          <c:showCatName val="1"/>
          <c:showSerName val="0"/>
          <c:showPercent val="1"/>
          <c:showBubbleSize val="0"/>
          <c:extLst>
            <c:ext xmlns:c15="http://schemas.microsoft.com/office/drawing/2012/chart" uri="{CE6537A1-D6FC-4f65-9D91-7224C49458BB}"/>
          </c:extLst>
        </c:dLbl>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pivotFmt>
      <c:pivotFmt>
        <c:idx val="51"/>
      </c:pivotFmt>
      <c:pivotFmt>
        <c:idx val="52"/>
      </c:pivotFmt>
      <c:pivotFmt>
        <c:idx val="53"/>
      </c:pivotFmt>
      <c:pivotFmt>
        <c:idx val="54"/>
      </c:pivotFmt>
      <c:pivotFmt>
        <c:idx val="55"/>
      </c:pivotFmt>
      <c:pivotFmt>
        <c:idx val="56"/>
      </c:pivotFmt>
      <c:pivotFmt>
        <c:idx val="57"/>
      </c:pivotFmt>
      <c:pivotFmt>
        <c:idx val="58"/>
      </c:pivotFmt>
      <c:pivotFmt>
        <c:idx val="59"/>
      </c:pivotFmt>
      <c:pivotFmt>
        <c:idx val="60"/>
      </c:pivotFmt>
      <c:pivotFmt>
        <c:idx val="61"/>
      </c:pivotFmt>
      <c:pivotFmt>
        <c:idx val="62"/>
      </c:pivotFmt>
      <c:pivotFmt>
        <c:idx val="63"/>
      </c:pivotFmt>
      <c:pivotFmt>
        <c:idx val="64"/>
      </c:pivotFmt>
      <c:pivotFmt>
        <c:idx val="65"/>
      </c:pivotFmt>
      <c:pivotFmt>
        <c:idx val="66"/>
      </c:pivotFmt>
      <c:pivotFmt>
        <c:idx val="67"/>
      </c:pivotFmt>
      <c:pivotFmt>
        <c:idx val="68"/>
      </c:pivotFmt>
      <c:pivotFmt>
        <c:idx val="69"/>
      </c:pivotFmt>
      <c:pivotFmt>
        <c:idx val="70"/>
      </c:pivotFmt>
      <c:pivotFmt>
        <c:idx val="71"/>
      </c:pivotFmt>
      <c:pivotFmt>
        <c:idx val="72"/>
      </c:pivotFmt>
      <c:pivotFmt>
        <c:idx val="73"/>
      </c:pivotFmt>
      <c:pivotFmt>
        <c:idx val="74"/>
      </c:pivotFmt>
      <c:pivotFmt>
        <c:idx val="75"/>
      </c:pivotFmt>
      <c:pivotFmt>
        <c:idx val="76"/>
      </c:pivotFmt>
      <c:pivotFmt>
        <c:idx val="77"/>
      </c:pivotFmt>
      <c:pivotFmt>
        <c:idx val="78"/>
      </c:pivotFmt>
      <c:pivotFmt>
        <c:idx val="79"/>
      </c:pivotFmt>
      <c:pivotFmt>
        <c:idx val="80"/>
      </c:pivotFmt>
      <c:pivotFmt>
        <c:idx val="81"/>
      </c:pivotFmt>
      <c:pivotFmt>
        <c:idx val="82"/>
      </c:pivotFmt>
      <c:pivotFmt>
        <c:idx val="83"/>
      </c:pivotFmt>
      <c:pivotFmt>
        <c:idx val="84"/>
      </c:pivotFmt>
      <c:pivotFmt>
        <c:idx val="85"/>
      </c:pivotFmt>
      <c:pivotFmt>
        <c:idx val="86"/>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7"/>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Sheet3!$B$3:$B$4</c:f>
              <c:strCache>
                <c:ptCount val="1"/>
                <c:pt idx="0">
                  <c:v>Total</c:v>
                </c:pt>
              </c:strCache>
            </c:strRef>
          </c:tx>
          <c:dLbls>
            <c:dLbl>
              <c:idx val="0"/>
              <c:layout>
                <c:manualLayout>
                  <c:x val="-0.115654682887503"/>
                  <c:y val="0.14571955628187999"/>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3.3666115061252401E-3"/>
                  <c:y val="-0.19446540880503099"/>
                </c:manualLayout>
              </c:layout>
              <c:showLegendKey val="0"/>
              <c:showVal val="0"/>
              <c:showCatName val="1"/>
              <c:showSerName val="0"/>
              <c:showPercent val="1"/>
              <c:showBubbleSize val="0"/>
              <c:extLst>
                <c:ext xmlns:c15="http://schemas.microsoft.com/office/drawing/2012/chart" uri="{CE6537A1-D6FC-4f65-9D91-7224C49458BB}"/>
              </c:extLst>
            </c:dLbl>
            <c:dLbl>
              <c:idx val="2"/>
              <c:layout>
                <c:manualLayout>
                  <c:x val="0.13067774726773501"/>
                  <c:y val="0.15037240627940399"/>
                </c:manualLayout>
              </c:layout>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Sheet3!$A$5:$A$8</c:f>
              <c:strCache>
                <c:ptCount val="3"/>
                <c:pt idx="0">
                  <c:v>Never</c:v>
                </c:pt>
                <c:pt idx="1">
                  <c:v>Occasionally</c:v>
                </c:pt>
                <c:pt idx="2">
                  <c:v>Regularly</c:v>
                </c:pt>
              </c:strCache>
            </c:strRef>
          </c:cat>
          <c:val>
            <c:numRef>
              <c:f>Sheet3!$B$5:$B$8</c:f>
              <c:numCache>
                <c:formatCode>General</c:formatCode>
                <c:ptCount val="3"/>
                <c:pt idx="0">
                  <c:v>28</c:v>
                </c:pt>
                <c:pt idx="1">
                  <c:v>96</c:v>
                </c:pt>
                <c:pt idx="2">
                  <c:v>27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lrMapOvr bg1="lt1" tx1="dk1" bg2="lt2" tx2="dk2" accent1="accent1" accent2="accent2" accent3="accent3" accent4="accent4" accent5="accent5" accent6="accent6" hlink="hlink" folHlink="folHlink"/>
  <c:pivotSource>
    <c:name>[Survey.xls]Sheet3!PivotTable1</c:name>
    <c:fmtId val="-1"/>
  </c:pivotSource>
  <c:chart>
    <c:title>
      <c:tx>
        <c:rich>
          <a:bodyPr/>
          <a:lstStyle/>
          <a:p>
            <a:pPr>
              <a:defRPr/>
            </a:pPr>
            <a:r>
              <a:rPr lang="en-US" dirty="0"/>
              <a:t>Participants Would Like to See New:</a:t>
            </a:r>
          </a:p>
        </c:rich>
      </c:tx>
      <c:layout>
        <c:manualLayout>
          <c:xMode val="edge"/>
          <c:yMode val="edge"/>
          <c:x val="0.17324561403508801"/>
          <c:y val="1.72413793103448E-2"/>
        </c:manualLayout>
      </c:layout>
      <c:overlay val="0"/>
    </c:title>
    <c:autoTitleDeleted val="0"/>
    <c:pivotFmts>
      <c:pivotFmt>
        <c:idx val="0"/>
        <c:dLbl>
          <c:idx val="0"/>
          <c:showLegendKey val="0"/>
          <c:showVal val="0"/>
          <c:showCatName val="1"/>
          <c:showSerName val="0"/>
          <c:showPercent val="1"/>
          <c:showBubbleSize val="0"/>
          <c:extLst>
            <c:ext xmlns:c15="http://schemas.microsoft.com/office/drawing/2012/chart" uri="{CE6537A1-D6FC-4f65-9D91-7224C49458BB}"/>
          </c:extLst>
        </c:dLbl>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pivotFmt>
      <c:pivotFmt>
        <c:idx val="51"/>
      </c:pivotFmt>
      <c:pivotFmt>
        <c:idx val="52"/>
      </c:pivotFmt>
      <c:pivotFmt>
        <c:idx val="53"/>
      </c:pivotFmt>
      <c:pivotFmt>
        <c:idx val="54"/>
      </c:pivotFmt>
      <c:pivotFmt>
        <c:idx val="55"/>
      </c:pivotFmt>
      <c:pivotFmt>
        <c:idx val="56"/>
      </c:pivotFmt>
      <c:pivotFmt>
        <c:idx val="57"/>
      </c:pivotFmt>
      <c:pivotFmt>
        <c:idx val="58"/>
      </c:pivotFmt>
      <c:pivotFmt>
        <c:idx val="59"/>
      </c:pivotFmt>
      <c:pivotFmt>
        <c:idx val="60"/>
      </c:pivotFmt>
      <c:pivotFmt>
        <c:idx val="61"/>
      </c:pivotFmt>
      <c:pivotFmt>
        <c:idx val="62"/>
      </c:pivotFmt>
      <c:pivotFmt>
        <c:idx val="63"/>
      </c:pivotFmt>
      <c:pivotFmt>
        <c:idx val="64"/>
      </c:pivotFmt>
      <c:pivotFmt>
        <c:idx val="65"/>
      </c:pivotFmt>
      <c:pivotFmt>
        <c:idx val="66"/>
      </c:pivotFmt>
      <c:pivotFmt>
        <c:idx val="67"/>
      </c:pivotFmt>
      <c:pivotFmt>
        <c:idx val="68"/>
      </c:pivotFmt>
      <c:pivotFmt>
        <c:idx val="69"/>
      </c:pivotFmt>
      <c:pivotFmt>
        <c:idx val="70"/>
      </c:pivotFmt>
      <c:pivotFmt>
        <c:idx val="71"/>
      </c:pivotFmt>
      <c:pivotFmt>
        <c:idx val="72"/>
      </c:pivotFmt>
      <c:pivotFmt>
        <c:idx val="73"/>
      </c:pivotFmt>
      <c:pivotFmt>
        <c:idx val="74"/>
      </c:pivotFmt>
      <c:pivotFmt>
        <c:idx val="75"/>
      </c:pivotFmt>
      <c:pivotFmt>
        <c:idx val="76"/>
      </c:pivotFmt>
      <c:pivotFmt>
        <c:idx val="77"/>
      </c:pivotFmt>
      <c:pivotFmt>
        <c:idx val="78"/>
      </c:pivotFmt>
      <c:pivotFmt>
        <c:idx val="79"/>
      </c:pivotFmt>
      <c:pivotFmt>
        <c:idx val="80"/>
      </c:pivotFmt>
      <c:pivotFmt>
        <c:idx val="81"/>
      </c:pivotFmt>
      <c:pivotFmt>
        <c:idx val="82"/>
      </c:pivotFmt>
      <c:pivotFmt>
        <c:idx val="83"/>
      </c:pivotFmt>
      <c:pivotFmt>
        <c:idx val="84"/>
      </c:pivotFmt>
      <c:pivotFmt>
        <c:idx val="85"/>
      </c:pivotFmt>
      <c:pivotFmt>
        <c:idx val="86"/>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7"/>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Sheet3!$B$3:$B$4</c:f>
              <c:strCache>
                <c:ptCount val="1"/>
                <c:pt idx="0">
                  <c:v>Total</c:v>
                </c:pt>
              </c:strCache>
            </c:strRef>
          </c:tx>
          <c:dLbls>
            <c:spPr>
              <a:noFill/>
              <a:ln>
                <a:noFill/>
              </a:ln>
              <a:effectLst/>
            </c:spPr>
            <c:txPr>
              <a:bodyPr/>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Sheet3!$A$5:$A$14</c:f>
              <c:strCache>
                <c:ptCount val="9"/>
                <c:pt idx="0">
                  <c:v>Apartments</c:v>
                </c:pt>
                <c:pt idx="1">
                  <c:v>Entertainment</c:v>
                </c:pt>
                <c:pt idx="2">
                  <c:v>Green Space</c:v>
                </c:pt>
                <c:pt idx="3">
                  <c:v>Restaurants</c:v>
                </c:pt>
                <c:pt idx="4">
                  <c:v>Senior Living</c:v>
                </c:pt>
                <c:pt idx="5">
                  <c:v>Shopping</c:v>
                </c:pt>
                <c:pt idx="6">
                  <c:v>Social Services</c:v>
                </c:pt>
                <c:pt idx="7">
                  <c:v>Townhomes</c:v>
                </c:pt>
                <c:pt idx="8">
                  <c:v>Other</c:v>
                </c:pt>
              </c:strCache>
            </c:strRef>
          </c:cat>
          <c:val>
            <c:numRef>
              <c:f>Sheet3!$B$5:$B$14</c:f>
              <c:numCache>
                <c:formatCode>General</c:formatCode>
                <c:ptCount val="9"/>
                <c:pt idx="0">
                  <c:v>19</c:v>
                </c:pt>
                <c:pt idx="1">
                  <c:v>70</c:v>
                </c:pt>
                <c:pt idx="2">
                  <c:v>105</c:v>
                </c:pt>
                <c:pt idx="3">
                  <c:v>120</c:v>
                </c:pt>
                <c:pt idx="4">
                  <c:v>33</c:v>
                </c:pt>
                <c:pt idx="5">
                  <c:v>100</c:v>
                </c:pt>
                <c:pt idx="6">
                  <c:v>9</c:v>
                </c:pt>
                <c:pt idx="7">
                  <c:v>69</c:v>
                </c:pt>
                <c:pt idx="8">
                  <c:v>30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3"/>
    </mc:Choice>
    <mc:Fallback>
      <c:style val="13"/>
    </mc:Fallback>
  </mc:AlternateContent>
  <c:clrMapOvr bg1="lt1" tx1="dk1" bg2="lt2" tx2="dk2" accent1="accent1" accent2="accent2" accent3="accent3" accent4="accent4" accent5="accent5" accent6="accent6" hlink="hlink" folHlink="folHlink"/>
  <c:pivotSource>
    <c:name>[Survey.xls]Sheet3!PivotTable1</c:name>
    <c:fmtId val="-1"/>
  </c:pivotSource>
  <c:chart>
    <c:title>
      <c:tx>
        <c:rich>
          <a:bodyPr/>
          <a:lstStyle/>
          <a:p>
            <a:pPr>
              <a:defRPr/>
            </a:pPr>
            <a:r>
              <a:rPr lang="en-US" dirty="0"/>
              <a:t>Participants Would Like to See Improved:</a:t>
            </a:r>
          </a:p>
        </c:rich>
      </c:tx>
      <c:overlay val="0"/>
    </c:title>
    <c:autoTitleDeleted val="0"/>
    <c:pivotFmts>
      <c:pivotFmt>
        <c:idx val="0"/>
        <c:dLbl>
          <c:idx val="0"/>
          <c:showLegendKey val="0"/>
          <c:showVal val="0"/>
          <c:showCatName val="1"/>
          <c:showSerName val="0"/>
          <c:showPercent val="1"/>
          <c:showBubbleSize val="0"/>
          <c:extLst>
            <c:ext xmlns:c15="http://schemas.microsoft.com/office/drawing/2012/chart" uri="{CE6537A1-D6FC-4f65-9D91-7224C49458BB}"/>
          </c:extLst>
        </c:dLbl>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pivotFmt>
      <c:pivotFmt>
        <c:idx val="17"/>
      </c:pivotFmt>
      <c:pivotFmt>
        <c:idx val="18"/>
      </c:pivotFmt>
      <c:pivotFmt>
        <c:idx val="19"/>
      </c:pivotFmt>
      <c:pivotFmt>
        <c:idx val="20"/>
      </c:pivotFmt>
      <c:pivotFmt>
        <c:idx val="21"/>
      </c:pivotFmt>
      <c:pivotFmt>
        <c:idx val="22"/>
      </c:pivotFmt>
      <c:pivotFmt>
        <c:idx val="23"/>
      </c:pivotFmt>
      <c:pivotFmt>
        <c:idx val="24"/>
      </c:pivotFmt>
      <c:pivotFmt>
        <c:idx val="25"/>
      </c:pivotFmt>
      <c:pivotFmt>
        <c:idx val="26"/>
      </c:pivotFmt>
      <c:pivotFmt>
        <c:idx val="27"/>
      </c:pivotFmt>
      <c:pivotFmt>
        <c:idx val="28"/>
      </c:pivotFmt>
      <c:pivotFmt>
        <c:idx val="29"/>
      </c:pivotFmt>
      <c:pivotFmt>
        <c:idx val="30"/>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pivotFmt>
      <c:pivotFmt>
        <c:idx val="47"/>
      </c:pivotFmt>
      <c:pivotFmt>
        <c:idx val="48"/>
      </c:pivotFmt>
      <c:pivotFmt>
        <c:idx val="49"/>
      </c:pivotFmt>
      <c:pivotFmt>
        <c:idx val="50"/>
      </c:pivotFmt>
      <c:pivotFmt>
        <c:idx val="51"/>
      </c:pivotFmt>
      <c:pivotFmt>
        <c:idx val="52"/>
      </c:pivotFmt>
      <c:pivotFmt>
        <c:idx val="53"/>
      </c:pivotFmt>
      <c:pivotFmt>
        <c:idx val="54"/>
      </c:pivotFmt>
      <c:pivotFmt>
        <c:idx val="55"/>
      </c:pivotFmt>
      <c:pivotFmt>
        <c:idx val="56"/>
      </c:pivotFmt>
      <c:pivotFmt>
        <c:idx val="57"/>
      </c:pivotFmt>
      <c:pivotFmt>
        <c:idx val="58"/>
      </c:pivotFmt>
      <c:pivotFmt>
        <c:idx val="59"/>
      </c:pivotFmt>
      <c:pivotFmt>
        <c:idx val="60"/>
      </c:pivotFmt>
      <c:pivotFmt>
        <c:idx val="61"/>
      </c:pivotFmt>
      <c:pivotFmt>
        <c:idx val="62"/>
      </c:pivotFmt>
      <c:pivotFmt>
        <c:idx val="63"/>
      </c:pivotFmt>
      <c:pivotFmt>
        <c:idx val="64"/>
      </c:pivotFmt>
      <c:pivotFmt>
        <c:idx val="65"/>
      </c:pivotFmt>
      <c:pivotFmt>
        <c:idx val="66"/>
      </c:pivotFmt>
      <c:pivotFmt>
        <c:idx val="67"/>
      </c:pivotFmt>
      <c:pivotFmt>
        <c:idx val="68"/>
      </c:pivotFmt>
      <c:pivotFmt>
        <c:idx val="69"/>
      </c:pivotFmt>
      <c:pivotFmt>
        <c:idx val="70"/>
      </c:pivotFmt>
      <c:pivotFmt>
        <c:idx val="71"/>
      </c:pivotFmt>
      <c:pivotFmt>
        <c:idx val="72"/>
      </c:pivotFmt>
      <c:pivotFmt>
        <c:idx val="73"/>
      </c:pivotFmt>
      <c:pivotFmt>
        <c:idx val="74"/>
      </c:pivotFmt>
      <c:pivotFmt>
        <c:idx val="75"/>
      </c:pivotFmt>
      <c:pivotFmt>
        <c:idx val="76"/>
      </c:pivotFmt>
      <c:pivotFmt>
        <c:idx val="77"/>
      </c:pivotFmt>
      <c:pivotFmt>
        <c:idx val="78"/>
      </c:pivotFmt>
      <c:pivotFmt>
        <c:idx val="79"/>
      </c:pivotFmt>
      <c:pivotFmt>
        <c:idx val="80"/>
      </c:pivotFmt>
      <c:pivotFmt>
        <c:idx val="81"/>
      </c:pivotFmt>
      <c:pivotFmt>
        <c:idx val="82"/>
      </c:pivotFmt>
      <c:pivotFmt>
        <c:idx val="83"/>
      </c:pivotFmt>
      <c:pivotFmt>
        <c:idx val="84"/>
      </c:pivotFmt>
      <c:pivotFmt>
        <c:idx val="85"/>
      </c:pivotFmt>
      <c:pivotFmt>
        <c:idx val="86"/>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87"/>
        <c:marker>
          <c:symbol val="none"/>
        </c:marker>
        <c:dLbl>
          <c:idx val="0"/>
          <c:spPr/>
          <c:txPr>
            <a:bodyPr/>
            <a:lstStyle/>
            <a:p>
              <a:pPr>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s>
    <c:plotArea>
      <c:layout>
        <c:manualLayout>
          <c:layoutTarget val="inner"/>
          <c:xMode val="edge"/>
          <c:yMode val="edge"/>
          <c:x val="0.184110168047176"/>
          <c:y val="0.17755475608652399"/>
          <c:w val="0.64909568122166605"/>
          <c:h val="0.75401416417775402"/>
        </c:manualLayout>
      </c:layout>
      <c:pieChart>
        <c:varyColors val="1"/>
        <c:ser>
          <c:idx val="0"/>
          <c:order val="0"/>
          <c:tx>
            <c:strRef>
              <c:f>Sheet3!$B$3:$B$4</c:f>
              <c:strCache>
                <c:ptCount val="1"/>
                <c:pt idx="0">
                  <c:v>Total</c:v>
                </c:pt>
              </c:strCache>
            </c:strRef>
          </c:tx>
          <c:dLbls>
            <c:dLbl>
              <c:idx val="0"/>
              <c:layout>
                <c:manualLayout>
                  <c:x val="-3.0674769549910198E-2"/>
                  <c:y val="0.117205855733551"/>
                </c:manualLayout>
              </c:layout>
              <c:showLegendKey val="0"/>
              <c:showVal val="0"/>
              <c:showCatName val="1"/>
              <c:showSerName val="0"/>
              <c:showPercent val="1"/>
              <c:showBubbleSize val="0"/>
              <c:extLst>
                <c:ext xmlns:c15="http://schemas.microsoft.com/office/drawing/2012/chart" uri="{CE6537A1-D6FC-4f65-9D91-7224C49458BB}"/>
              </c:extLst>
            </c:dLbl>
            <c:dLbl>
              <c:idx val="1"/>
              <c:layout>
                <c:manualLayout>
                  <c:x val="-0.109073573595508"/>
                  <c:y val="1.28235586930944E-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0.138299271032679"/>
                  <c:y val="4.3684722599330303E-2"/>
                </c:manualLayout>
              </c:layout>
              <c:showLegendKey val="0"/>
              <c:showVal val="0"/>
              <c:showCatName val="1"/>
              <c:showSerName val="0"/>
              <c:showPercent val="1"/>
              <c:showBubbleSize val="0"/>
              <c:extLst>
                <c:ext xmlns:c15="http://schemas.microsoft.com/office/drawing/2012/chart" uri="{CE6537A1-D6FC-4f65-9D91-7224C49458BB}"/>
              </c:extLst>
            </c:dLbl>
            <c:dLbl>
              <c:idx val="5"/>
              <c:layout>
                <c:manualLayout>
                  <c:x val="-0.119484902049581"/>
                  <c:y val="-0.115938772739614"/>
                </c:manualLayout>
              </c:layout>
              <c:showLegendKey val="0"/>
              <c:showVal val="0"/>
              <c:showCatName val="1"/>
              <c:showSerName val="0"/>
              <c:showPercent val="1"/>
              <c:showBubbleSize val="0"/>
              <c:extLst>
                <c:ext xmlns:c15="http://schemas.microsoft.com/office/drawing/2012/chart" uri="{CE6537A1-D6FC-4f65-9D91-7224C49458BB}"/>
              </c:extLst>
            </c:dLbl>
            <c:dLbl>
              <c:idx val="7"/>
              <c:layout>
                <c:manualLayout>
                  <c:x val="9.3439878456751294E-2"/>
                  <c:y val="-0.144784369626211"/>
                </c:manualLayout>
              </c:layout>
              <c:showLegendKey val="0"/>
              <c:showVal val="0"/>
              <c:showCatName val="1"/>
              <c:showSerName val="0"/>
              <c:showPercent val="1"/>
              <c:showBubbleSize val="0"/>
              <c:extLst>
                <c:ext xmlns:c15="http://schemas.microsoft.com/office/drawing/2012/chart" uri="{CE6537A1-D6FC-4f65-9D91-7224C49458BB}"/>
              </c:extLst>
            </c:dLbl>
            <c:dLbl>
              <c:idx val="10"/>
              <c:layout>
                <c:manualLayout>
                  <c:x val="0.19416485697261601"/>
                  <c:y val="1.1674128969172901E-2"/>
                </c:manualLayout>
              </c:layout>
              <c:tx>
                <c:rich>
                  <a:bodyPr/>
                  <a:lstStyle/>
                  <a:p>
                    <a:r>
                      <a:rPr lang="en-US" dirty="0"/>
                      <a:t>Streetscape Repairs/</a:t>
                    </a:r>
                  </a:p>
                  <a:p>
                    <a:r>
                      <a:rPr lang="en-US" dirty="0"/>
                      <a:t>Improvements
11%</a:t>
                    </a:r>
                  </a:p>
                </c:rich>
              </c:tx>
              <c:showLegendKey val="0"/>
              <c:showVal val="0"/>
              <c:showCatName val="1"/>
              <c:showSerName val="0"/>
              <c:showPercent val="1"/>
              <c:showBubbleSize val="0"/>
              <c:extLst>
                <c:ext xmlns:c15="http://schemas.microsoft.com/office/drawing/2012/chart" uri="{CE6537A1-D6FC-4f65-9D91-7224C49458BB}"/>
              </c:extLst>
            </c:dLbl>
            <c:spPr>
              <a:noFill/>
              <a:ln>
                <a:noFill/>
              </a:ln>
              <a:effectLst/>
            </c:spPr>
            <c:txPr>
              <a:bodyPr/>
              <a:lstStyle/>
              <a:p>
                <a:pPr>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Sheet3!$A$5:$A$19</c:f>
              <c:strCache>
                <c:ptCount val="14"/>
                <c:pt idx="0">
                  <c:v>Benches</c:v>
                </c:pt>
                <c:pt idx="1">
                  <c:v>Bicycle Amenities</c:v>
                </c:pt>
                <c:pt idx="2">
                  <c:v>Cleaner Sidewalks</c:v>
                </c:pt>
                <c:pt idx="3">
                  <c:v>Gateway to/from Airport</c:v>
                </c:pt>
                <c:pt idx="4">
                  <c:v>Lighting</c:v>
                </c:pt>
                <c:pt idx="5">
                  <c:v>Metroparks Connections</c:v>
                </c:pt>
                <c:pt idx="6">
                  <c:v>Neighborhood Signage</c:v>
                </c:pt>
                <c:pt idx="7">
                  <c:v>Property Maintenance</c:v>
                </c:pt>
                <c:pt idx="8">
                  <c:v>Public Art</c:v>
                </c:pt>
                <c:pt idx="9">
                  <c:v>Snow Plowing</c:v>
                </c:pt>
                <c:pt idx="10">
                  <c:v>Streetscape Repairs/Improvements</c:v>
                </c:pt>
                <c:pt idx="11">
                  <c:v>Transit Stop Enhancements</c:v>
                </c:pt>
                <c:pt idx="12">
                  <c:v>Trees and Landscaping</c:v>
                </c:pt>
                <c:pt idx="13">
                  <c:v>Other</c:v>
                </c:pt>
              </c:strCache>
            </c:strRef>
          </c:cat>
          <c:val>
            <c:numRef>
              <c:f>Sheet3!$B$5:$B$19</c:f>
              <c:numCache>
                <c:formatCode>General</c:formatCode>
                <c:ptCount val="14"/>
                <c:pt idx="0">
                  <c:v>52</c:v>
                </c:pt>
                <c:pt idx="1">
                  <c:v>43</c:v>
                </c:pt>
                <c:pt idx="2">
                  <c:v>87</c:v>
                </c:pt>
                <c:pt idx="3">
                  <c:v>68</c:v>
                </c:pt>
                <c:pt idx="4">
                  <c:v>87</c:v>
                </c:pt>
                <c:pt idx="5">
                  <c:v>84</c:v>
                </c:pt>
                <c:pt idx="6">
                  <c:v>62</c:v>
                </c:pt>
                <c:pt idx="7">
                  <c:v>115</c:v>
                </c:pt>
                <c:pt idx="8">
                  <c:v>54</c:v>
                </c:pt>
                <c:pt idx="9">
                  <c:v>43</c:v>
                </c:pt>
                <c:pt idx="10">
                  <c:v>110</c:v>
                </c:pt>
                <c:pt idx="11">
                  <c:v>44</c:v>
                </c:pt>
                <c:pt idx="12">
                  <c:v>114</c:v>
                </c:pt>
                <c:pt idx="13">
                  <c:v>33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extLst>
    <c:ext xmlns:c14="http://schemas.microsoft.com/office/drawing/2007/8/2/chart" uri="{781A3756-C4B2-4CAC-9D66-4F8BD8637D16}">
      <c14:pivotOptions>
        <c14:dropZoneFilter val="1"/>
        <c14:dropZoneData val="1"/>
        <c14:dropZoneSeries val="1"/>
        <c14:dropZonesVisible val="1"/>
      </c14:pivotOptions>
    </c:ext>
  </c:extLst>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9178"/>
          </a:xfrm>
          <a:prstGeom prst="rect">
            <a:avLst/>
          </a:prstGeom>
        </p:spPr>
        <p:txBody>
          <a:bodyPr vert="horz" lIns="91650" tIns="45825" rIns="91650" bIns="45825" rtlCol="0"/>
          <a:lstStyle>
            <a:lvl1pPr algn="l">
              <a:defRPr sz="1200"/>
            </a:lvl1pPr>
          </a:lstStyle>
          <a:p>
            <a:endParaRPr lang="en-US" dirty="0"/>
          </a:p>
        </p:txBody>
      </p:sp>
      <p:sp>
        <p:nvSpPr>
          <p:cNvPr id="3" name="Date Placeholder 2"/>
          <p:cNvSpPr>
            <a:spLocks noGrp="1"/>
          </p:cNvSpPr>
          <p:nvPr>
            <p:ph type="dt" sz="quarter" idx="1"/>
          </p:nvPr>
        </p:nvSpPr>
        <p:spPr>
          <a:xfrm>
            <a:off x="3970436" y="0"/>
            <a:ext cx="3038372" cy="469178"/>
          </a:xfrm>
          <a:prstGeom prst="rect">
            <a:avLst/>
          </a:prstGeom>
        </p:spPr>
        <p:txBody>
          <a:bodyPr vert="horz" lIns="91650" tIns="45825" rIns="91650" bIns="45825" rtlCol="0"/>
          <a:lstStyle>
            <a:lvl1pPr algn="r">
              <a:defRPr sz="1200"/>
            </a:lvl1pPr>
          </a:lstStyle>
          <a:p>
            <a:fld id="{DEE13A5A-BCF1-41C4-9411-C0657CC15C80}" type="datetimeFigureOut">
              <a:rPr lang="en-US" smtClean="0"/>
              <a:pPr/>
              <a:t>4/9/2015</a:t>
            </a:fld>
            <a:endParaRPr lang="en-US" dirty="0"/>
          </a:p>
        </p:txBody>
      </p:sp>
      <p:sp>
        <p:nvSpPr>
          <p:cNvPr id="4" name="Footer Placeholder 3"/>
          <p:cNvSpPr>
            <a:spLocks noGrp="1"/>
          </p:cNvSpPr>
          <p:nvPr>
            <p:ph type="ftr" sz="quarter" idx="2"/>
          </p:nvPr>
        </p:nvSpPr>
        <p:spPr>
          <a:xfrm>
            <a:off x="0" y="8925629"/>
            <a:ext cx="3038372" cy="469178"/>
          </a:xfrm>
          <a:prstGeom prst="rect">
            <a:avLst/>
          </a:prstGeom>
        </p:spPr>
        <p:txBody>
          <a:bodyPr vert="horz" lIns="91650" tIns="45825" rIns="91650" bIns="458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436" y="8925629"/>
            <a:ext cx="3038372" cy="469178"/>
          </a:xfrm>
          <a:prstGeom prst="rect">
            <a:avLst/>
          </a:prstGeom>
        </p:spPr>
        <p:txBody>
          <a:bodyPr vert="horz" lIns="91650" tIns="45825" rIns="91650" bIns="45825" rtlCol="0" anchor="b"/>
          <a:lstStyle>
            <a:lvl1pPr algn="r">
              <a:defRPr sz="1200"/>
            </a:lvl1pPr>
          </a:lstStyle>
          <a:p>
            <a:fld id="{947A4901-538A-4E0D-9446-14B43DC3F0DB}" type="slidenum">
              <a:rPr lang="en-US" smtClean="0"/>
              <a:pPr/>
              <a:t>‹#›</a:t>
            </a:fld>
            <a:endParaRPr lang="en-US" dirty="0"/>
          </a:p>
        </p:txBody>
      </p:sp>
    </p:spTree>
    <p:extLst>
      <p:ext uri="{BB962C8B-B14F-4D97-AF65-F5344CB8AC3E}">
        <p14:creationId xmlns:p14="http://schemas.microsoft.com/office/powerpoint/2010/main" val="834630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9821"/>
          </a:xfrm>
          <a:prstGeom prst="rect">
            <a:avLst/>
          </a:prstGeom>
        </p:spPr>
        <p:txBody>
          <a:bodyPr vert="horz" lIns="91650" tIns="45825" rIns="91650" bIns="45825" rtlCol="0"/>
          <a:lstStyle>
            <a:lvl1pPr algn="l">
              <a:defRPr sz="1200"/>
            </a:lvl1pPr>
          </a:lstStyle>
          <a:p>
            <a:endParaRPr lang="en-US" dirty="0"/>
          </a:p>
        </p:txBody>
      </p:sp>
      <p:sp>
        <p:nvSpPr>
          <p:cNvPr id="3" name="Date Placeholder 2"/>
          <p:cNvSpPr>
            <a:spLocks noGrp="1"/>
          </p:cNvSpPr>
          <p:nvPr>
            <p:ph type="dt" idx="1"/>
          </p:nvPr>
        </p:nvSpPr>
        <p:spPr>
          <a:xfrm>
            <a:off x="3970938" y="1"/>
            <a:ext cx="3037840" cy="469821"/>
          </a:xfrm>
          <a:prstGeom prst="rect">
            <a:avLst/>
          </a:prstGeom>
        </p:spPr>
        <p:txBody>
          <a:bodyPr vert="horz" lIns="91650" tIns="45825" rIns="91650" bIns="45825" rtlCol="0"/>
          <a:lstStyle>
            <a:lvl1pPr algn="r">
              <a:defRPr sz="1200"/>
            </a:lvl1pPr>
          </a:lstStyle>
          <a:p>
            <a:fld id="{0ADB7B28-1568-4925-A05D-D76482B53ED7}" type="datetimeFigureOut">
              <a:rPr lang="en-US" smtClean="0"/>
              <a:pPr/>
              <a:t>4/9/2015</a:t>
            </a:fld>
            <a:endParaRPr lang="en-US" dirty="0"/>
          </a:p>
        </p:txBody>
      </p:sp>
      <p:sp>
        <p:nvSpPr>
          <p:cNvPr id="4" name="Slide Image Placeholder 3"/>
          <p:cNvSpPr>
            <a:spLocks noGrp="1" noRot="1" noChangeAspect="1"/>
          </p:cNvSpPr>
          <p:nvPr>
            <p:ph type="sldImg" idx="2"/>
          </p:nvPr>
        </p:nvSpPr>
        <p:spPr>
          <a:xfrm>
            <a:off x="1157288" y="704850"/>
            <a:ext cx="4695825" cy="3522663"/>
          </a:xfrm>
          <a:prstGeom prst="rect">
            <a:avLst/>
          </a:prstGeom>
          <a:noFill/>
          <a:ln w="12700">
            <a:solidFill>
              <a:prstClr val="black"/>
            </a:solidFill>
          </a:ln>
        </p:spPr>
        <p:txBody>
          <a:bodyPr vert="horz" lIns="91650" tIns="45825" rIns="91650" bIns="45825" rtlCol="0" anchor="ctr"/>
          <a:lstStyle/>
          <a:p>
            <a:endParaRPr lang="en-US" dirty="0"/>
          </a:p>
        </p:txBody>
      </p:sp>
      <p:sp>
        <p:nvSpPr>
          <p:cNvPr id="5" name="Notes Placeholder 4"/>
          <p:cNvSpPr>
            <a:spLocks noGrp="1"/>
          </p:cNvSpPr>
          <p:nvPr>
            <p:ph type="body" sz="quarter" idx="3"/>
          </p:nvPr>
        </p:nvSpPr>
        <p:spPr>
          <a:xfrm>
            <a:off x="701040" y="4463297"/>
            <a:ext cx="5608320" cy="4228386"/>
          </a:xfrm>
          <a:prstGeom prst="rect">
            <a:avLst/>
          </a:prstGeom>
        </p:spPr>
        <p:txBody>
          <a:bodyPr vert="horz" lIns="91650" tIns="45825" rIns="91650" bIns="458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24962"/>
            <a:ext cx="3037840" cy="469821"/>
          </a:xfrm>
          <a:prstGeom prst="rect">
            <a:avLst/>
          </a:prstGeom>
        </p:spPr>
        <p:txBody>
          <a:bodyPr vert="horz" lIns="91650" tIns="45825" rIns="91650" bIns="458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924962"/>
            <a:ext cx="3037840" cy="469821"/>
          </a:xfrm>
          <a:prstGeom prst="rect">
            <a:avLst/>
          </a:prstGeom>
        </p:spPr>
        <p:txBody>
          <a:bodyPr vert="horz" lIns="91650" tIns="45825" rIns="91650" bIns="45825" rtlCol="0" anchor="b"/>
          <a:lstStyle>
            <a:lvl1pPr algn="r">
              <a:defRPr sz="1200"/>
            </a:lvl1pPr>
          </a:lstStyle>
          <a:p>
            <a:fld id="{24B04052-C428-4A13-9AA4-B679003C3271}" type="slidenum">
              <a:rPr lang="en-US" smtClean="0"/>
              <a:pPr/>
              <a:t>‹#›</a:t>
            </a:fld>
            <a:endParaRPr lang="en-US" dirty="0"/>
          </a:p>
        </p:txBody>
      </p:sp>
    </p:spTree>
    <p:extLst>
      <p:ext uri="{BB962C8B-B14F-4D97-AF65-F5344CB8AC3E}">
        <p14:creationId xmlns:p14="http://schemas.microsoft.com/office/powerpoint/2010/main" val="2308252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B04052-C428-4A13-9AA4-B679003C3271}" type="slidenum">
              <a:rPr lang="en-US" smtClean="0"/>
              <a:pPr/>
              <a:t>11</a:t>
            </a:fld>
            <a:endParaRPr lang="en-US" dirty="0"/>
          </a:p>
        </p:txBody>
      </p:sp>
    </p:spTree>
    <p:extLst>
      <p:ext uri="{BB962C8B-B14F-4D97-AF65-F5344CB8AC3E}">
        <p14:creationId xmlns:p14="http://schemas.microsoft.com/office/powerpoint/2010/main" val="270737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B04052-C428-4A13-9AA4-B679003C3271}" type="slidenum">
              <a:rPr lang="en-US" smtClean="0"/>
              <a:pPr/>
              <a:t>16</a:t>
            </a:fld>
            <a:endParaRPr lang="en-US" dirty="0"/>
          </a:p>
        </p:txBody>
      </p:sp>
    </p:spTree>
    <p:extLst>
      <p:ext uri="{BB962C8B-B14F-4D97-AF65-F5344CB8AC3E}">
        <p14:creationId xmlns:p14="http://schemas.microsoft.com/office/powerpoint/2010/main" val="90570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B04052-C428-4A13-9AA4-B679003C3271}" type="slidenum">
              <a:rPr lang="en-US" smtClean="0"/>
              <a:pPr/>
              <a:t>17</a:t>
            </a:fld>
            <a:endParaRPr lang="en-US" dirty="0"/>
          </a:p>
        </p:txBody>
      </p:sp>
    </p:spTree>
    <p:extLst>
      <p:ext uri="{BB962C8B-B14F-4D97-AF65-F5344CB8AC3E}">
        <p14:creationId xmlns:p14="http://schemas.microsoft.com/office/powerpoint/2010/main" val="90570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4EEF24-FB73-4F1F-9646-96D43757BC1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2DC003-B763-4D93-86F8-644FA995C5AB}" type="datetimeFigureOut">
              <a:rPr lang="en-US" smtClean="0"/>
              <a:pPr/>
              <a:t>4/9/2015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1C4EEF24-FB73-4F1F-9646-96D43757BC11}"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42DC003-B763-4D93-86F8-644FA995C5AB}" type="datetimeFigureOut">
              <a:rPr lang="en-US" smtClean="0"/>
              <a:pPr/>
              <a:t>4/9/2015</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C4EEF24-FB73-4F1F-9646-96D43757BC11}"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ben.campbell@kammscorners.com" TargetMode="External"/><Relationship Id="rId2" Type="http://schemas.openxmlformats.org/officeDocument/2006/relationships/hyperlink" Target="mailto:rnoles@mpo.noaca.org"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t>Rocky River Drive Plan</a:t>
            </a:r>
            <a:endParaRPr lang="en-US" sz="4800" dirty="0"/>
          </a:p>
        </p:txBody>
      </p:sp>
      <p:sp>
        <p:nvSpPr>
          <p:cNvPr id="3" name="Subtitle 2"/>
          <p:cNvSpPr>
            <a:spLocks noGrp="1"/>
          </p:cNvSpPr>
          <p:nvPr>
            <p:ph type="subTitle" idx="1"/>
          </p:nvPr>
        </p:nvSpPr>
        <p:spPr/>
        <p:txBody>
          <a:bodyPr>
            <a:normAutofit/>
          </a:bodyPr>
          <a:lstStyle/>
          <a:p>
            <a:r>
              <a:rPr lang="en-US" dirty="0" smtClean="0">
                <a:latin typeface="Calibri" pitchFamily="34" charset="0"/>
                <a:cs typeface="Calibri" pitchFamily="34" charset="0"/>
              </a:rPr>
              <a:t>Northeast Ohio Areawide Coordinating Agency</a:t>
            </a:r>
          </a:p>
          <a:p>
            <a:r>
              <a:rPr lang="en-US" sz="2600" dirty="0" smtClean="0">
                <a:latin typeface="Calibri" pitchFamily="34" charset="0"/>
                <a:cs typeface="Calibri" pitchFamily="34" charset="0"/>
              </a:rPr>
              <a:t>Kamm’s Corners Development Corporation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599" y="4876800"/>
            <a:ext cx="1706515" cy="1524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4860524"/>
            <a:ext cx="2933700" cy="1495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descr="Cleveland CPC"/>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429000" y="4876800"/>
            <a:ext cx="1540276" cy="154027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t>On and Off Street Parking</a:t>
            </a:r>
            <a:endParaRPr lang="en-US" dirty="0"/>
          </a:p>
        </p:txBody>
      </p:sp>
      <p:pic>
        <p:nvPicPr>
          <p:cNvPr id="9" name="Picture 8"/>
          <p:cNvPicPr/>
          <p:nvPr/>
        </p:nvPicPr>
        <p:blipFill>
          <a:blip r:embed="rId2" cstate="print">
            <a:extLst>
              <a:ext uri="{28A0092B-C50C-407E-A947-70E740481C1C}">
                <a14:useLocalDpi xmlns:a14="http://schemas.microsoft.com/office/drawing/2010/main"/>
              </a:ext>
            </a:extLst>
          </a:blip>
          <a:stretch>
            <a:fillRect/>
          </a:stretch>
        </p:blipFill>
        <p:spPr>
          <a:xfrm>
            <a:off x="381000" y="1371600"/>
            <a:ext cx="4104957" cy="5298757"/>
          </a:xfrm>
          <a:prstGeom prst="rect">
            <a:avLst/>
          </a:prstGeom>
        </p:spPr>
      </p:pic>
      <p:pic>
        <p:nvPicPr>
          <p:cNvPr id="11" name="Picture 10"/>
          <p:cNvPicPr/>
          <p:nvPr/>
        </p:nvPicPr>
        <p:blipFill>
          <a:blip r:embed="rId3" cstate="print">
            <a:extLst>
              <a:ext uri="{28A0092B-C50C-407E-A947-70E740481C1C}">
                <a14:useLocalDpi xmlns:a14="http://schemas.microsoft.com/office/drawing/2010/main"/>
              </a:ext>
            </a:extLst>
          </a:blip>
          <a:stretch>
            <a:fillRect/>
          </a:stretch>
        </p:blipFill>
        <p:spPr>
          <a:xfrm>
            <a:off x="4800600" y="1371600"/>
            <a:ext cx="3886200" cy="5298757"/>
          </a:xfrm>
          <a:prstGeom prst="rect">
            <a:avLst/>
          </a:prstGeom>
        </p:spPr>
      </p:pic>
      <p:sp>
        <p:nvSpPr>
          <p:cNvPr id="3" name="Oval 2"/>
          <p:cNvSpPr/>
          <p:nvPr/>
        </p:nvSpPr>
        <p:spPr>
          <a:xfrm>
            <a:off x="2133600" y="2133600"/>
            <a:ext cx="1143000" cy="2362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8682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dirty="0" smtClean="0"/>
              <a:t>Albers Public Parking Lot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167017" y="4554770"/>
            <a:ext cx="2862183" cy="2137804"/>
          </a:xfr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6318" y="1524000"/>
            <a:ext cx="2895600" cy="2162763"/>
          </a:xfrm>
          <a:prstGeom prst="rect">
            <a:avLst/>
          </a:prstGeom>
        </p:spPr>
      </p:pic>
      <p:pic>
        <p:nvPicPr>
          <p:cNvPr id="819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86400" y="3810000"/>
            <a:ext cx="3304223" cy="28670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Content Placeholder 2"/>
          <p:cNvSpPr txBox="1">
            <a:spLocks/>
          </p:cNvSpPr>
          <p:nvPr/>
        </p:nvSpPr>
        <p:spPr>
          <a:xfrm>
            <a:off x="457200" y="1524000"/>
            <a:ext cx="4191000" cy="3429000"/>
          </a:xfrm>
          <a:prstGeom prst="rect">
            <a:avLst/>
          </a:prstGeom>
        </p:spPr>
        <p:txBody>
          <a:bodyPr vert="horz">
            <a:normAutofit fontScale="77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City owned</a:t>
            </a:r>
            <a:r>
              <a:rPr lang="en-US" dirty="0"/>
              <a:t> </a:t>
            </a:r>
            <a:r>
              <a:rPr lang="en-US" dirty="0" smtClean="0"/>
              <a:t>lot behind Kamm’s Corners (southeast corner of Lorain and Rocky River Drive)</a:t>
            </a:r>
          </a:p>
          <a:p>
            <a:r>
              <a:rPr lang="en-US" dirty="0" smtClean="0"/>
              <a:t>~145 spaces</a:t>
            </a:r>
          </a:p>
          <a:p>
            <a:pPr lvl="1"/>
            <a:r>
              <a:rPr lang="en-US" dirty="0" smtClean="0"/>
              <a:t>In Kamm’s Corners parking is in high demand</a:t>
            </a:r>
          </a:p>
          <a:p>
            <a:r>
              <a:rPr lang="en-US" dirty="0" smtClean="0"/>
              <a:t>In need of resurfacing</a:t>
            </a:r>
            <a:r>
              <a:rPr lang="en-US" dirty="0"/>
              <a:t> </a:t>
            </a:r>
            <a:r>
              <a:rPr lang="en-US" dirty="0" smtClean="0"/>
              <a:t>and lighting</a:t>
            </a:r>
          </a:p>
          <a:p>
            <a:r>
              <a:rPr lang="en-US" dirty="0" smtClean="0"/>
              <a:t>Needs maintenance and improvement plan</a:t>
            </a:r>
          </a:p>
          <a:p>
            <a:r>
              <a:rPr lang="en-US" dirty="0" smtClean="0"/>
              <a:t>Site of special events, e.g. Kamm’s Corners Farmer’s Market</a:t>
            </a:r>
          </a:p>
        </p:txBody>
      </p:sp>
    </p:spTree>
    <p:extLst>
      <p:ext uri="{BB962C8B-B14F-4D97-AF65-F5344CB8AC3E}">
        <p14:creationId xmlns:p14="http://schemas.microsoft.com/office/powerpoint/2010/main" val="23577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dirty="0" smtClean="0"/>
              <a:t>Street Sections and Lane Widths</a:t>
            </a:r>
            <a:endParaRPr lang="en-US" dirty="0"/>
          </a:p>
        </p:txBody>
      </p:sp>
      <p:sp>
        <p:nvSpPr>
          <p:cNvPr id="3" name="Content Placeholder 2"/>
          <p:cNvSpPr>
            <a:spLocks noGrp="1"/>
          </p:cNvSpPr>
          <p:nvPr>
            <p:ph idx="1"/>
          </p:nvPr>
        </p:nvSpPr>
        <p:spPr>
          <a:xfrm>
            <a:off x="457200" y="1828800"/>
            <a:ext cx="4762500" cy="4572000"/>
          </a:xfrm>
        </p:spPr>
        <p:txBody>
          <a:bodyPr>
            <a:normAutofit/>
          </a:bodyPr>
          <a:lstStyle/>
          <a:p>
            <a:r>
              <a:rPr lang="en-US" dirty="0" smtClean="0"/>
              <a:t>Typical road width is 52 feet</a:t>
            </a:r>
          </a:p>
          <a:p>
            <a:pPr lvl="1"/>
            <a:r>
              <a:rPr lang="en-US" dirty="0" smtClean="0"/>
              <a:t>Outer lanes widen south of Puritas</a:t>
            </a:r>
            <a:endParaRPr lang="en-US" dirty="0"/>
          </a:p>
          <a:p>
            <a:r>
              <a:rPr lang="en-US" dirty="0" smtClean="0"/>
              <a:t>Average Daily Traffic around 16,000 vehicles</a:t>
            </a:r>
          </a:p>
          <a:p>
            <a:pPr lvl="1"/>
            <a:r>
              <a:rPr lang="en-US" dirty="0" smtClean="0"/>
              <a:t>Higher volume closer to Lorain</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6786" y="4191000"/>
            <a:ext cx="3456214" cy="24214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1524000"/>
            <a:ext cx="3619500" cy="25549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6699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Autofit/>
          </a:bodyPr>
          <a:lstStyle/>
          <a:p>
            <a:r>
              <a:rPr lang="en-US" sz="3200" dirty="0" smtClean="0"/>
              <a:t>Crashes: Lorain to Puritas &amp; Puritas to Brookpark</a:t>
            </a:r>
            <a:endParaRPr lang="en-US" sz="3200"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40254" y="1219198"/>
            <a:ext cx="4255546" cy="5507179"/>
          </a:xfr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8200" y="1219200"/>
            <a:ext cx="4239492" cy="5486400"/>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381000" y="1600200"/>
            <a:ext cx="1273982" cy="3390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811473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rmAutofit fontScale="90000"/>
          </a:bodyPr>
          <a:lstStyle/>
          <a:p>
            <a:r>
              <a:rPr lang="en-US" dirty="0" smtClean="0"/>
              <a:t>Sidewalks and Crosswalks</a:t>
            </a:r>
            <a:endParaRPr lang="en-US" dirty="0"/>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a:ext>
            </a:extLst>
          </a:blip>
          <a:stretch>
            <a:fillRect/>
          </a:stretch>
        </p:blipFill>
        <p:spPr>
          <a:xfrm>
            <a:off x="5791200" y="1371600"/>
            <a:ext cx="3048000" cy="2276592"/>
          </a:xfr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4000" y="3869094"/>
            <a:ext cx="3551802" cy="2652889"/>
          </a:xfrm>
          <a:prstGeom prst="rect">
            <a:avLst/>
          </a:prstGeom>
        </p:spPr>
      </p:pic>
      <p:sp>
        <p:nvSpPr>
          <p:cNvPr id="6" name="Content Placeholder 2"/>
          <p:cNvSpPr txBox="1">
            <a:spLocks/>
          </p:cNvSpPr>
          <p:nvPr/>
        </p:nvSpPr>
        <p:spPr>
          <a:xfrm>
            <a:off x="457200" y="1371600"/>
            <a:ext cx="4191000" cy="556260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Sidewalk coverage is almost complete</a:t>
            </a:r>
          </a:p>
          <a:p>
            <a:pPr lvl="1"/>
            <a:r>
              <a:rPr lang="en-US" dirty="0" smtClean="0"/>
              <a:t>Small sections missing on Cleveland Parkway</a:t>
            </a:r>
          </a:p>
          <a:p>
            <a:r>
              <a:rPr lang="en-US" dirty="0" smtClean="0"/>
              <a:t>Condition is generally fair</a:t>
            </a:r>
          </a:p>
          <a:p>
            <a:pPr lvl="1"/>
            <a:r>
              <a:rPr lang="en-US" dirty="0" smtClean="0"/>
              <a:t>Some utility poles and fire hydrants obstruct traffic</a:t>
            </a:r>
          </a:p>
          <a:p>
            <a:pPr lvl="1"/>
            <a:r>
              <a:rPr lang="en-US" dirty="0" smtClean="0"/>
              <a:t>In areas curb is crumbling</a:t>
            </a:r>
          </a:p>
          <a:p>
            <a:r>
              <a:rPr lang="en-US" dirty="0" smtClean="0"/>
              <a:t>Sediment, gravel, debris can pose hazard to pedestrians and cyclists</a:t>
            </a:r>
          </a:p>
          <a:p>
            <a:r>
              <a:rPr lang="en-US" dirty="0" smtClean="0"/>
              <a:t>Curb ramps are not all ADA compliant</a:t>
            </a:r>
            <a:endParaRPr lang="en-US" dirty="0"/>
          </a:p>
          <a:p>
            <a:r>
              <a:rPr lang="en-US" dirty="0" smtClean="0"/>
              <a:t>Crosswalk signals do not indicate “walk” without pushing button in places</a:t>
            </a:r>
          </a:p>
          <a:p>
            <a:pPr lvl="1"/>
            <a:r>
              <a:rPr lang="en-US" dirty="0" smtClean="0"/>
              <a:t>In some places button does not work</a:t>
            </a:r>
          </a:p>
        </p:txBody>
      </p:sp>
    </p:spTree>
    <p:extLst>
      <p:ext uri="{BB962C8B-B14F-4D97-AF65-F5344CB8AC3E}">
        <p14:creationId xmlns:p14="http://schemas.microsoft.com/office/powerpoint/2010/main" val="1938167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Bicycle Infrastructure</a:t>
            </a:r>
            <a:endParaRPr lang="en-US" dirty="0"/>
          </a:p>
        </p:txBody>
      </p:sp>
      <p:sp>
        <p:nvSpPr>
          <p:cNvPr id="5" name="Content Placeholder 2"/>
          <p:cNvSpPr txBox="1">
            <a:spLocks/>
          </p:cNvSpPr>
          <p:nvPr/>
        </p:nvSpPr>
        <p:spPr>
          <a:xfrm>
            <a:off x="304800" y="1295400"/>
            <a:ext cx="4191000" cy="5486400"/>
          </a:xfrm>
          <a:prstGeom prst="rect">
            <a:avLst/>
          </a:prstGeom>
        </p:spPr>
        <p:txBody>
          <a:bodyPr vert="horz">
            <a:normAutofit fontScale="925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Existing:</a:t>
            </a:r>
          </a:p>
          <a:p>
            <a:pPr lvl="1"/>
            <a:r>
              <a:rPr lang="en-US" dirty="0" smtClean="0"/>
              <a:t>Metroparks Multiuse Path</a:t>
            </a:r>
          </a:p>
          <a:p>
            <a:pPr lvl="1"/>
            <a:r>
              <a:rPr lang="en-US" dirty="0" smtClean="0"/>
              <a:t>Puritas Avenue Bike Lanes</a:t>
            </a:r>
          </a:p>
          <a:p>
            <a:r>
              <a:rPr lang="en-US" dirty="0" smtClean="0"/>
              <a:t>Plans:</a:t>
            </a:r>
          </a:p>
          <a:p>
            <a:pPr lvl="1"/>
            <a:r>
              <a:rPr lang="en-US" dirty="0" smtClean="0"/>
              <a:t>Puritas connector to Metroparks</a:t>
            </a:r>
          </a:p>
          <a:p>
            <a:pPr lvl="1"/>
            <a:r>
              <a:rPr lang="en-US" dirty="0" smtClean="0"/>
              <a:t>Lorain Avenue east of W. 150</a:t>
            </a:r>
            <a:r>
              <a:rPr lang="en-US" baseline="30000" dirty="0" smtClean="0"/>
              <a:t>th</a:t>
            </a:r>
            <a:r>
              <a:rPr lang="en-US" dirty="0" smtClean="0"/>
              <a:t> </a:t>
            </a:r>
          </a:p>
          <a:p>
            <a:pPr lvl="1"/>
            <a:r>
              <a:rPr lang="en-US" dirty="0" smtClean="0"/>
              <a:t>Triskett Road (W. 140</a:t>
            </a:r>
            <a:r>
              <a:rPr lang="en-US" baseline="30000" dirty="0" smtClean="0"/>
              <a:t>th</a:t>
            </a:r>
            <a:r>
              <a:rPr lang="en-US" dirty="0" smtClean="0"/>
              <a:t> to Lorain)</a:t>
            </a:r>
            <a:endParaRPr lang="en-US" dirty="0"/>
          </a:p>
          <a:p>
            <a:r>
              <a:rPr lang="en-US" dirty="0" smtClean="0"/>
              <a:t>Proposed (by Cleveland Bikeway Implementation Plan)</a:t>
            </a:r>
          </a:p>
          <a:p>
            <a:pPr lvl="1"/>
            <a:r>
              <a:rPr lang="en-US" dirty="0" smtClean="0"/>
              <a:t>Rocky River Drive</a:t>
            </a:r>
          </a:p>
          <a:p>
            <a:pPr lvl="1"/>
            <a:r>
              <a:rPr lang="en-US" dirty="0" smtClean="0"/>
              <a:t>Connectors to Grayton Road and Cleveland Hopkins Airport</a:t>
            </a:r>
          </a:p>
        </p:txBody>
      </p:sp>
      <p:pic>
        <p:nvPicPr>
          <p:cNvPr id="6" name="Content Placeholder 5"/>
          <p:cNvPicPr>
            <a:picLocks noGrp="1"/>
          </p:cNvPicPr>
          <p:nvPr>
            <p:ph idx="1"/>
          </p:nvPr>
        </p:nvPicPr>
        <p:blipFill>
          <a:blip r:embed="rId2" cstate="print">
            <a:extLst>
              <a:ext uri="{28A0092B-C50C-407E-A947-70E740481C1C}">
                <a14:useLocalDpi xmlns:a14="http://schemas.microsoft.com/office/drawing/2010/main"/>
              </a:ext>
            </a:extLst>
          </a:blip>
          <a:stretch>
            <a:fillRect/>
          </a:stretch>
        </p:blipFill>
        <p:spPr>
          <a:xfrm>
            <a:off x="4419600" y="1295400"/>
            <a:ext cx="4114808" cy="5181600"/>
          </a:xfrm>
          <a:prstGeom prst="rect">
            <a:avLst/>
          </a:prstGeom>
        </p:spPr>
      </p:pic>
    </p:spTree>
    <p:extLst>
      <p:ext uri="{BB962C8B-B14F-4D97-AF65-F5344CB8AC3E}">
        <p14:creationId xmlns:p14="http://schemas.microsoft.com/office/powerpoint/2010/main" val="2854272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t>Public Transportation</a:t>
            </a:r>
            <a:endParaRPr lang="en-US" dirty="0"/>
          </a:p>
        </p:txBody>
      </p:sp>
      <p:sp>
        <p:nvSpPr>
          <p:cNvPr id="6" name="Content Placeholder 2"/>
          <p:cNvSpPr txBox="1">
            <a:spLocks/>
          </p:cNvSpPr>
          <p:nvPr/>
        </p:nvSpPr>
        <p:spPr>
          <a:xfrm>
            <a:off x="304800" y="1447800"/>
            <a:ext cx="8305800" cy="5410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Aft>
                <a:spcPts val="600"/>
              </a:spcAft>
            </a:pPr>
            <a:r>
              <a:rPr lang="en-US" sz="2200" dirty="0" smtClean="0"/>
              <a:t>Number 86 bus connects West Park and Brookpark Rapid Transit Stations, south to Berea</a:t>
            </a:r>
          </a:p>
          <a:p>
            <a:pPr>
              <a:spcAft>
                <a:spcPts val="600"/>
              </a:spcAft>
            </a:pPr>
            <a:r>
              <a:rPr lang="en-US" sz="2200" dirty="0" smtClean="0"/>
              <a:t>Weekdays: Departs once an hour (north and southbound) between 4:51 am and 10:37 pm</a:t>
            </a:r>
          </a:p>
          <a:p>
            <a:pPr>
              <a:spcAft>
                <a:spcPts val="600"/>
              </a:spcAft>
            </a:pPr>
            <a:r>
              <a:rPr lang="en-US" sz="2200" dirty="0" smtClean="0"/>
              <a:t>Weekends:</a:t>
            </a:r>
            <a:r>
              <a:rPr lang="en-US" sz="2200" dirty="0"/>
              <a:t> Departs once an hour (north and southbound) between </a:t>
            </a:r>
            <a:r>
              <a:rPr lang="en-US" sz="2200" dirty="0" smtClean="0"/>
              <a:t>5:38 </a:t>
            </a:r>
            <a:r>
              <a:rPr lang="en-US" sz="2200" dirty="0"/>
              <a:t>am and </a:t>
            </a:r>
            <a:r>
              <a:rPr lang="en-US" sz="2200" dirty="0" smtClean="0"/>
              <a:t>7:35 pm</a:t>
            </a:r>
          </a:p>
          <a:p>
            <a:pPr>
              <a:spcAft>
                <a:spcPts val="600"/>
              </a:spcAft>
            </a:pPr>
            <a:r>
              <a:rPr lang="en-US" sz="2200" dirty="0" smtClean="0"/>
              <a:t>Number 22 bus provides service to Cleveland Hopkins airport between 12:56 am and 3:56 am, when the Rapid is not running</a:t>
            </a:r>
          </a:p>
          <a:p>
            <a:pPr lvl="1">
              <a:spcAft>
                <a:spcPts val="600"/>
              </a:spcAft>
            </a:pPr>
            <a:r>
              <a:rPr lang="en-US" sz="2000" dirty="0" smtClean="0"/>
              <a:t>Once an hour departure</a:t>
            </a:r>
          </a:p>
          <a:p>
            <a:pPr>
              <a:spcAft>
                <a:spcPts val="600"/>
              </a:spcAft>
            </a:pPr>
            <a:r>
              <a:rPr lang="en-US" sz="2200" dirty="0" smtClean="0"/>
              <a:t>Most stops are not sheltered in study area</a:t>
            </a:r>
          </a:p>
        </p:txBody>
      </p:sp>
    </p:spTree>
    <p:extLst>
      <p:ext uri="{BB962C8B-B14F-4D97-AF65-F5344CB8AC3E}">
        <p14:creationId xmlns:p14="http://schemas.microsoft.com/office/powerpoint/2010/main" val="1067939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438912"/>
          </a:xfrm>
        </p:spPr>
        <p:txBody>
          <a:bodyPr>
            <a:normAutofit fontScale="90000"/>
          </a:bodyPr>
          <a:lstStyle/>
          <a:p>
            <a:r>
              <a:rPr lang="en-US" dirty="0" smtClean="0"/>
              <a:t>Public Transportation</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762000" y="1219200"/>
            <a:ext cx="4157300" cy="5380037"/>
          </a:xfrm>
        </p:spPr>
      </p:pic>
      <p:graphicFrame>
        <p:nvGraphicFramePr>
          <p:cNvPr id="4" name="Table 3"/>
          <p:cNvGraphicFramePr>
            <a:graphicFrameLocks noGrp="1"/>
          </p:cNvGraphicFramePr>
          <p:nvPr>
            <p:extLst>
              <p:ext uri="{D42A27DB-BD31-4B8C-83A1-F6EECF244321}">
                <p14:modId xmlns:p14="http://schemas.microsoft.com/office/powerpoint/2010/main" val="2827663735"/>
              </p:ext>
            </p:extLst>
          </p:nvPr>
        </p:nvGraphicFramePr>
        <p:xfrm>
          <a:off x="5486400" y="609600"/>
          <a:ext cx="3429000" cy="6084192"/>
        </p:xfrm>
        <a:graphic>
          <a:graphicData uri="http://schemas.openxmlformats.org/drawingml/2006/table">
            <a:tbl>
              <a:tblPr/>
              <a:tblGrid>
                <a:gridCol w="2362200"/>
                <a:gridCol w="533400"/>
                <a:gridCol w="533400"/>
              </a:tblGrid>
              <a:tr h="228600">
                <a:tc>
                  <a:txBody>
                    <a:bodyPr/>
                    <a:lstStyle/>
                    <a:p>
                      <a:pPr algn="ctr" fontAlgn="b"/>
                      <a:r>
                        <a:rPr lang="en-US" sz="900" b="1" i="0" u="none" strike="noStrike" dirty="0" smtClean="0">
                          <a:solidFill>
                            <a:srgbClr val="000000"/>
                          </a:solidFill>
                          <a:effectLst/>
                          <a:latin typeface="Calibri"/>
                        </a:rPr>
                        <a:t>Ridership (#</a:t>
                      </a:r>
                      <a:r>
                        <a:rPr lang="en-US" sz="900" b="1" i="0" u="none" strike="noStrike" baseline="0" dirty="0" smtClean="0">
                          <a:solidFill>
                            <a:srgbClr val="000000"/>
                          </a:solidFill>
                          <a:effectLst/>
                          <a:latin typeface="Calibri"/>
                        </a:rPr>
                        <a:t> One Way Trips)</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1" u="none" strike="noStrike" dirty="0">
                          <a:solidFill>
                            <a:srgbClr val="000000"/>
                          </a:solidFill>
                          <a:effectLst/>
                          <a:latin typeface="Calibri"/>
                        </a:rPr>
                        <a:t>Route 78</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1" u="none" strike="noStrike" dirty="0">
                          <a:solidFill>
                            <a:srgbClr val="000000"/>
                          </a:solidFill>
                          <a:effectLst/>
                          <a:latin typeface="Calibri"/>
                        </a:rPr>
                        <a:t>Route 86</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55448">
                <a:tc>
                  <a:txBody>
                    <a:bodyPr/>
                    <a:lstStyle/>
                    <a:p>
                      <a:pPr algn="ctr" fontAlgn="b"/>
                      <a:r>
                        <a:rPr lang="en-US" sz="900" b="0" i="0" u="none" strike="noStrike" dirty="0">
                          <a:solidFill>
                            <a:srgbClr val="000000"/>
                          </a:solidFill>
                          <a:effectLst/>
                          <a:latin typeface="Calibri"/>
                        </a:rPr>
                        <a:t>2013 Annual </a:t>
                      </a:r>
                      <a:r>
                        <a:rPr lang="en-US" sz="900" b="0" i="0" u="none" strike="noStrike" dirty="0" smtClean="0">
                          <a:solidFill>
                            <a:srgbClr val="000000"/>
                          </a:solidFill>
                          <a:effectLst/>
                          <a:latin typeface="Calibri"/>
                        </a:rPr>
                        <a:t>Ridership</a:t>
                      </a:r>
                      <a:endParaRPr lang="en-US" sz="900" b="0"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900" b="0" i="0" u="none" strike="noStrike" dirty="0" smtClean="0">
                          <a:solidFill>
                            <a:srgbClr val="000000"/>
                          </a:solidFill>
                          <a:effectLst/>
                          <a:latin typeface="Calibri"/>
                        </a:rPr>
                        <a:t>412,512 </a:t>
                      </a:r>
                      <a:endParaRPr lang="en-US" sz="900" b="0"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900" b="0" i="0" u="none" strike="noStrike" dirty="0" smtClean="0">
                          <a:solidFill>
                            <a:srgbClr val="000000"/>
                          </a:solidFill>
                          <a:effectLst/>
                          <a:latin typeface="Calibri"/>
                        </a:rPr>
                        <a:t>151,685 </a:t>
                      </a:r>
                      <a:endParaRPr lang="en-US" sz="900" b="0"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Average Weekday </a:t>
                      </a:r>
                      <a:r>
                        <a:rPr lang="en-US" sz="900" b="0" i="0" u="none" strike="noStrike" dirty="0" smtClean="0">
                          <a:solidFill>
                            <a:srgbClr val="000000"/>
                          </a:solidFill>
                          <a:effectLst/>
                          <a:latin typeface="Calibri"/>
                        </a:rPr>
                        <a:t>Ridership</a:t>
                      </a:r>
                      <a:endParaRPr lang="en-US" sz="900" b="0"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smtClean="0">
                          <a:solidFill>
                            <a:srgbClr val="000000"/>
                          </a:solidFill>
                          <a:effectLst/>
                          <a:latin typeface="Calibri"/>
                        </a:rPr>
                        <a:t>1,612 </a:t>
                      </a:r>
                      <a:endParaRPr lang="en-US" sz="900" b="0"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smtClean="0">
                          <a:solidFill>
                            <a:srgbClr val="000000"/>
                          </a:solidFill>
                          <a:effectLst/>
                          <a:latin typeface="Calibri"/>
                        </a:rPr>
                        <a:t>572 </a:t>
                      </a:r>
                      <a:endParaRPr lang="en-US" sz="900" b="0"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solidFill>
                      <a:schemeClr val="bg1">
                        <a:lumMod val="95000"/>
                      </a:schemeClr>
                    </a:solidFill>
                  </a:tcPr>
                </a:tc>
              </a:tr>
              <a:tr h="228600">
                <a:tc>
                  <a:txBody>
                    <a:bodyPr/>
                    <a:lstStyle/>
                    <a:p>
                      <a:pPr algn="ctr" fontAlgn="b"/>
                      <a:r>
                        <a:rPr lang="en-US" sz="900" b="1" i="0" u="none" strike="noStrike" dirty="0" smtClean="0">
                          <a:solidFill>
                            <a:srgbClr val="000000"/>
                          </a:solidFill>
                          <a:effectLst/>
                          <a:latin typeface="Calibri"/>
                        </a:rPr>
                        <a:t>Destination</a:t>
                      </a:r>
                      <a:r>
                        <a:rPr lang="en-US" sz="900" b="1" i="0" u="none" strike="noStrike" baseline="0" dirty="0" smtClean="0">
                          <a:solidFill>
                            <a:srgbClr val="000000"/>
                          </a:solidFill>
                          <a:effectLst/>
                          <a:latin typeface="Calibri"/>
                        </a:rPr>
                        <a:t> Type (% Trips on Average Weekday)</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dirty="0" smtClean="0">
                          <a:solidFill>
                            <a:srgbClr val="000000"/>
                          </a:solidFill>
                          <a:effectLst/>
                          <a:latin typeface="Calibri"/>
                        </a:rPr>
                        <a:t># 78</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dirty="0" smtClean="0">
                          <a:solidFill>
                            <a:srgbClr val="000000"/>
                          </a:solidFill>
                          <a:effectLst/>
                          <a:latin typeface="Calibri"/>
                        </a:rPr>
                        <a:t># 86</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solidFill>
                      <a:srgbClr val="00B0F0"/>
                    </a:solidFill>
                  </a:tcPr>
                </a:tc>
              </a:tr>
              <a:tr h="155448">
                <a:tc>
                  <a:txBody>
                    <a:bodyPr/>
                    <a:lstStyle/>
                    <a:p>
                      <a:pPr algn="ctr" fontAlgn="b"/>
                      <a:r>
                        <a:rPr lang="en-US" sz="900" b="0" i="0" u="none" strike="noStrike" dirty="0">
                          <a:solidFill>
                            <a:srgbClr val="000000"/>
                          </a:solidFill>
                          <a:effectLst/>
                          <a:latin typeface="Calibri"/>
                        </a:rPr>
                        <a:t>Home</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44%</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51%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Work</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25%</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24%</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Social Visit</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8%</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School (K-12)</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6%</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College-University</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3%</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5%</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Doctor's Appointment</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3%</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0%</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Shopping</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3%</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5%</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Errand (bank, post office, </a:t>
                      </a:r>
                      <a:r>
                        <a:rPr lang="en-US" sz="900" b="0" i="0" u="none" strike="noStrike" dirty="0" smtClean="0">
                          <a:solidFill>
                            <a:srgbClr val="000000"/>
                          </a:solidFill>
                          <a:effectLst/>
                          <a:latin typeface="Calibri"/>
                        </a:rPr>
                        <a:t>etc.)</a:t>
                      </a:r>
                      <a:endParaRPr lang="en-US" sz="900" b="0"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2%</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0%</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Recreation/Sightseeing</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a:solidFill>
                            <a:srgbClr val="000000"/>
                          </a:solidFill>
                          <a:effectLst/>
                          <a:latin typeface="Calibri"/>
                        </a:rPr>
                        <a:t>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5%</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Restaurant</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a:solidFill>
                            <a:srgbClr val="000000"/>
                          </a:solidFill>
                          <a:effectLst/>
                          <a:latin typeface="Calibri"/>
                        </a:rPr>
                        <a:t>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0%</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a:solidFill>
                            <a:srgbClr val="000000"/>
                          </a:solidFill>
                          <a:effectLst/>
                          <a:latin typeface="Calibri"/>
                        </a:rPr>
                        <a:t>Other</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a:solidFill>
                            <a:srgbClr val="000000"/>
                          </a:solidFill>
                          <a:effectLst/>
                          <a:latin typeface="Calibri"/>
                        </a:rPr>
                        <a:t>2%</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r>
              <a:tr h="228600">
                <a:tc>
                  <a:txBody>
                    <a:bodyPr/>
                    <a:lstStyle/>
                    <a:p>
                      <a:pPr algn="ctr" fontAlgn="b"/>
                      <a:r>
                        <a:rPr lang="en-US" sz="900" b="1" i="0" u="none" strike="noStrike" dirty="0" smtClean="0">
                          <a:solidFill>
                            <a:srgbClr val="000000"/>
                          </a:solidFill>
                          <a:effectLst/>
                          <a:latin typeface="Calibri"/>
                        </a:rPr>
                        <a:t>Driver’s License</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dirty="0" smtClean="0">
                          <a:solidFill>
                            <a:srgbClr val="000000"/>
                          </a:solidFill>
                          <a:effectLst/>
                          <a:latin typeface="Calibri"/>
                        </a:rPr>
                        <a:t># 78</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dirty="0" smtClean="0">
                          <a:solidFill>
                            <a:srgbClr val="000000"/>
                          </a:solidFill>
                          <a:effectLst/>
                          <a:latin typeface="Calibri"/>
                        </a:rPr>
                        <a:t># 86</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55448">
                <a:tc>
                  <a:txBody>
                    <a:bodyPr/>
                    <a:lstStyle/>
                    <a:p>
                      <a:pPr algn="ctr" fontAlgn="b"/>
                      <a:r>
                        <a:rPr lang="en-US" sz="900" b="0" i="0" u="none" strike="noStrike" dirty="0">
                          <a:solidFill>
                            <a:srgbClr val="000000"/>
                          </a:solidFill>
                          <a:effectLst/>
                          <a:latin typeface="Calibri"/>
                        </a:rPr>
                        <a:t>Yes</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38%</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29%</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r>
              <a:tr h="277752">
                <a:tc>
                  <a:txBody>
                    <a:bodyPr/>
                    <a:lstStyle/>
                    <a:p>
                      <a:pPr algn="ctr" fontAlgn="b"/>
                      <a:r>
                        <a:rPr lang="en-US" sz="900" b="0" i="0" u="none" strike="noStrike" dirty="0">
                          <a:solidFill>
                            <a:srgbClr val="000000"/>
                          </a:solidFill>
                          <a:effectLst/>
                          <a:latin typeface="Calibri"/>
                        </a:rPr>
                        <a:t>No</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effectLst/>
                          <a:latin typeface="Calibri"/>
                        </a:rPr>
                        <a:t>62%</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effectLst/>
                          <a:latin typeface="Calibri"/>
                        </a:rPr>
                        <a:t>71%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r>
              <a:tr h="228600">
                <a:tc>
                  <a:txBody>
                    <a:bodyPr/>
                    <a:lstStyle/>
                    <a:p>
                      <a:pPr algn="ctr" fontAlgn="b"/>
                      <a:r>
                        <a:rPr lang="en-US" sz="900" b="1" i="0" u="none" strike="noStrike" dirty="0" smtClean="0">
                          <a:solidFill>
                            <a:srgbClr val="000000"/>
                          </a:solidFill>
                          <a:effectLst/>
                          <a:latin typeface="Calibri"/>
                        </a:rPr>
                        <a:t>Access Mode</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dirty="0" smtClean="0">
                          <a:solidFill>
                            <a:srgbClr val="000000"/>
                          </a:solidFill>
                          <a:effectLst/>
                          <a:latin typeface="Calibri"/>
                        </a:rPr>
                        <a:t># 78</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900" b="1" i="0" u="none" strike="noStrike" dirty="0" smtClean="0">
                          <a:solidFill>
                            <a:srgbClr val="000000"/>
                          </a:solidFill>
                          <a:effectLst/>
                          <a:latin typeface="Calibri"/>
                        </a:rPr>
                        <a:t># 86</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155448">
                <a:tc>
                  <a:txBody>
                    <a:bodyPr/>
                    <a:lstStyle/>
                    <a:p>
                      <a:pPr algn="ctr" fontAlgn="b"/>
                      <a:r>
                        <a:rPr lang="en-US" sz="900" b="0" i="0" u="none" strike="noStrike" dirty="0">
                          <a:solidFill>
                            <a:srgbClr val="000000"/>
                          </a:solidFill>
                          <a:effectLst/>
                          <a:latin typeface="Calibri"/>
                        </a:rPr>
                        <a:t>Walked</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900" b="0" i="0" u="none" strike="noStrike">
                          <a:solidFill>
                            <a:srgbClr val="000000"/>
                          </a:solidFill>
                          <a:effectLst/>
                          <a:latin typeface="Calibri"/>
                        </a:rPr>
                        <a:t>63.6%</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47.2%</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Biked</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a:solidFill>
                            <a:srgbClr val="000000"/>
                          </a:solidFill>
                          <a:effectLst/>
                          <a:latin typeface="Calibri"/>
                        </a:rPr>
                        <a:t>0%</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0.3%</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Dropped Off</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a:solidFill>
                            <a:srgbClr val="000000"/>
                          </a:solidFill>
                          <a:effectLst/>
                          <a:latin typeface="Calibri"/>
                        </a:rPr>
                        <a:t>0.6%</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0%</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Wheelchair/Scooter</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a:solidFill>
                            <a:srgbClr val="000000"/>
                          </a:solidFill>
                          <a:effectLst/>
                          <a:latin typeface="Calibri"/>
                        </a:rPr>
                        <a:t>0.2%</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1.0%</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Transferred from Red Line (W.117th)</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11.1%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Transferred from Red Line (Puritas)</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12.5%</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Transferred from Red Line (West Park)</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19.1%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Transferred from Red Line (Brookpark)</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900" b="0" i="0" u="none" strike="noStrike">
                          <a:solidFill>
                            <a:srgbClr val="000000"/>
                          </a:solidFill>
                          <a:effectLst/>
                          <a:latin typeface="Calibri"/>
                        </a:rPr>
                        <a:t>1.1%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900" b="0" i="0" u="none" strike="noStrike" dirty="0">
                          <a:solidFill>
                            <a:srgbClr val="000000"/>
                          </a:solidFill>
                          <a:effectLst/>
                          <a:latin typeface="Calibri"/>
                        </a:rPr>
                        <a:t>18.5%</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28600">
                <a:tc>
                  <a:txBody>
                    <a:bodyPr/>
                    <a:lstStyle/>
                    <a:p>
                      <a:pPr algn="ctr" fontAlgn="b"/>
                      <a:r>
                        <a:rPr lang="en-US" sz="900" b="1" i="0" u="none" strike="noStrike" dirty="0" smtClean="0">
                          <a:solidFill>
                            <a:srgbClr val="000000"/>
                          </a:solidFill>
                          <a:effectLst/>
                          <a:latin typeface="Calibri"/>
                        </a:rPr>
                        <a:t>Public Transit</a:t>
                      </a:r>
                      <a:r>
                        <a:rPr lang="en-US" sz="900" b="1" i="0" u="none" strike="noStrike" baseline="0" dirty="0" smtClean="0">
                          <a:solidFill>
                            <a:srgbClr val="000000"/>
                          </a:solidFill>
                          <a:effectLst/>
                          <a:latin typeface="Calibri"/>
                        </a:rPr>
                        <a:t> Usage  (Days/Week)</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900" b="1" i="0" u="none" strike="noStrike" dirty="0" smtClean="0">
                          <a:solidFill>
                            <a:srgbClr val="000000"/>
                          </a:solidFill>
                          <a:effectLst/>
                          <a:latin typeface="Calibri"/>
                        </a:rPr>
                        <a:t># 78</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b"/>
                      <a:r>
                        <a:rPr lang="en-US" sz="900" b="1" i="0" u="none" strike="noStrike" dirty="0" smtClean="0">
                          <a:solidFill>
                            <a:srgbClr val="000000"/>
                          </a:solidFill>
                          <a:effectLst/>
                          <a:latin typeface="Calibri"/>
                        </a:rPr>
                        <a:t># 86</a:t>
                      </a:r>
                      <a:endParaRPr lang="en-US" sz="900" b="1" i="0" u="none" strike="noStrike" dirty="0">
                        <a:solidFill>
                          <a:srgbClr val="000000"/>
                        </a:solidFill>
                        <a:effectLst/>
                        <a:latin typeface="Calibri"/>
                      </a:endParaRP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155448">
                <a:tc>
                  <a:txBody>
                    <a:bodyPr/>
                    <a:lstStyle/>
                    <a:p>
                      <a:pPr algn="ctr" fontAlgn="b"/>
                      <a:r>
                        <a:rPr lang="en-US" sz="900" b="0" i="0" u="none" strike="noStrike" dirty="0">
                          <a:solidFill>
                            <a:srgbClr val="000000"/>
                          </a:solidFill>
                          <a:effectLst/>
                          <a:latin typeface="Calibri"/>
                        </a:rPr>
                        <a:t>0</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900" b="0" i="0" u="none" strike="noStrike">
                          <a:solidFill>
                            <a:srgbClr val="000000"/>
                          </a:solidFill>
                          <a:effectLst/>
                          <a:latin typeface="Calibri"/>
                        </a:rPr>
                        <a:t>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900" b="0" i="0" u="none" strike="noStrike" dirty="0">
                          <a:solidFill>
                            <a:srgbClr val="000000"/>
                          </a:solidFill>
                          <a:effectLst/>
                          <a:latin typeface="Calibri"/>
                        </a:rPr>
                        <a:t>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900" b="0" i="0" u="none" strike="noStrike">
                          <a:solidFill>
                            <a:srgbClr val="000000"/>
                          </a:solidFill>
                          <a:effectLst/>
                          <a:latin typeface="Calibri"/>
                        </a:rPr>
                        <a:t>3%</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900" b="0" i="0" u="none" strike="noStrike" dirty="0">
                          <a:solidFill>
                            <a:srgbClr val="000000"/>
                          </a:solidFill>
                          <a:effectLst/>
                          <a:latin typeface="Calibri"/>
                        </a:rPr>
                        <a:t>5%</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2</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4%</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3%</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3</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9%</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5%</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dirty="0">
                          <a:solidFill>
                            <a:srgbClr val="000000"/>
                          </a:solidFill>
                          <a:effectLst/>
                          <a:latin typeface="Calibri"/>
                        </a:rPr>
                        <a:t>4</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14%</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a:solidFill>
                            <a:srgbClr val="000000"/>
                          </a:solidFill>
                          <a:effectLst/>
                          <a:latin typeface="Calibri"/>
                        </a:rPr>
                        <a:t>5</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37%</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52%</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a:solidFill>
                            <a:srgbClr val="000000"/>
                          </a:solidFill>
                          <a:effectLst/>
                          <a:latin typeface="Calibri"/>
                        </a:rPr>
                        <a:t>6</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11%</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c>
                  <a:txBody>
                    <a:bodyPr/>
                    <a:lstStyle/>
                    <a:p>
                      <a:pPr algn="ctr" fontAlgn="b"/>
                      <a:r>
                        <a:rPr lang="en-US" sz="900" b="0" i="0" u="none" strike="noStrike" dirty="0">
                          <a:solidFill>
                            <a:srgbClr val="000000"/>
                          </a:solidFill>
                          <a:effectLst/>
                          <a:latin typeface="Calibri"/>
                        </a:rPr>
                        <a:t>17%</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155448">
                <a:tc>
                  <a:txBody>
                    <a:bodyPr/>
                    <a:lstStyle/>
                    <a:p>
                      <a:pPr algn="ctr" fontAlgn="b"/>
                      <a:r>
                        <a:rPr lang="en-US" sz="900" b="0" i="0" u="none" strike="noStrike">
                          <a:solidFill>
                            <a:srgbClr val="000000"/>
                          </a:solidFill>
                          <a:effectLst/>
                          <a:latin typeface="Calibri"/>
                        </a:rPr>
                        <a:t>7</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effectLst/>
                          <a:latin typeface="Calibri"/>
                        </a:rPr>
                        <a:t>22%</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900" b="0" i="0" u="none" strike="noStrike" dirty="0">
                          <a:solidFill>
                            <a:srgbClr val="000000"/>
                          </a:solidFill>
                          <a:effectLst/>
                          <a:latin typeface="Calibri"/>
                        </a:rPr>
                        <a:t>8%</a:t>
                      </a:r>
                    </a:p>
                  </a:txBody>
                  <a:tcPr marL="4952" marR="4952" marT="495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
        <p:nvSpPr>
          <p:cNvPr id="3" name="Oval 2"/>
          <p:cNvSpPr/>
          <p:nvPr/>
        </p:nvSpPr>
        <p:spPr>
          <a:xfrm>
            <a:off x="7848600" y="12954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848600" y="3276600"/>
            <a:ext cx="1066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300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685800"/>
            <a:ext cx="8229600" cy="685800"/>
          </a:xfrm>
        </p:spPr>
        <p:txBody>
          <a:bodyPr>
            <a:normAutofit fontScale="90000"/>
          </a:bodyPr>
          <a:lstStyle/>
          <a:p>
            <a:r>
              <a:rPr lang="en-US" dirty="0" smtClean="0"/>
              <a:t>Community Feedback</a:t>
            </a:r>
            <a:endParaRPr lang="en-US" dirty="0"/>
          </a:p>
        </p:txBody>
      </p:sp>
      <p:sp>
        <p:nvSpPr>
          <p:cNvPr id="3" name="Content Placeholder 2"/>
          <p:cNvSpPr>
            <a:spLocks noGrp="1"/>
          </p:cNvSpPr>
          <p:nvPr>
            <p:ph idx="1"/>
          </p:nvPr>
        </p:nvSpPr>
        <p:spPr>
          <a:xfrm>
            <a:off x="419100" y="1371600"/>
            <a:ext cx="8229600" cy="426720"/>
          </a:xfrm>
        </p:spPr>
        <p:txBody>
          <a:bodyPr>
            <a:normAutofit fontScale="92500" lnSpcReduction="10000"/>
          </a:bodyPr>
          <a:lstStyle/>
          <a:p>
            <a:r>
              <a:rPr lang="en-US" dirty="0" smtClean="0"/>
              <a:t>One Word Impression:</a:t>
            </a:r>
            <a:endParaRPr lang="en-US" dirty="0"/>
          </a:p>
        </p:txBody>
      </p:sp>
      <p:pic>
        <p:nvPicPr>
          <p:cNvPr id="4" name="Picture 3"/>
          <p:cNvPicPr/>
          <p:nvPr/>
        </p:nvPicPr>
        <p:blipFill>
          <a:blip r:embed="rId2"/>
          <a:stretch>
            <a:fillRect/>
          </a:stretch>
        </p:blipFill>
        <p:spPr>
          <a:xfrm>
            <a:off x="838200" y="1828800"/>
            <a:ext cx="7391400" cy="4800600"/>
          </a:xfrm>
          <a:prstGeom prst="rect">
            <a:avLst/>
          </a:prstGeom>
        </p:spPr>
      </p:pic>
    </p:spTree>
    <p:extLst>
      <p:ext uri="{BB962C8B-B14F-4D97-AF65-F5344CB8AC3E}">
        <p14:creationId xmlns:p14="http://schemas.microsoft.com/office/powerpoint/2010/main" val="1695485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685800"/>
            <a:ext cx="8229600" cy="685800"/>
          </a:xfrm>
        </p:spPr>
        <p:txBody>
          <a:bodyPr>
            <a:normAutofit fontScale="90000"/>
          </a:bodyPr>
          <a:lstStyle/>
          <a:p>
            <a:r>
              <a:rPr lang="en-US" dirty="0" smtClean="0"/>
              <a:t>Community Feedback</a:t>
            </a:r>
            <a:endParaRPr lang="en-US" dirty="0"/>
          </a:p>
        </p:txBody>
      </p:sp>
      <p:graphicFrame>
        <p:nvGraphicFramePr>
          <p:cNvPr id="6" name="Chart 5"/>
          <p:cNvGraphicFramePr/>
          <p:nvPr>
            <p:extLst>
              <p:ext uri="{D42A27DB-BD31-4B8C-83A1-F6EECF244321}">
                <p14:modId xmlns:p14="http://schemas.microsoft.com/office/powerpoint/2010/main" val="811722555"/>
              </p:ext>
            </p:extLst>
          </p:nvPr>
        </p:nvGraphicFramePr>
        <p:xfrm>
          <a:off x="1143000" y="1524000"/>
          <a:ext cx="6324600" cy="4876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116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a:bodyPr>
          <a:lstStyle/>
          <a:p>
            <a:r>
              <a:rPr lang="en-US" dirty="0" smtClean="0"/>
              <a:t>Rocky River Drive Plan Goals</a:t>
            </a:r>
            <a:endParaRPr lang="en-US" dirty="0"/>
          </a:p>
        </p:txBody>
      </p:sp>
      <p:sp>
        <p:nvSpPr>
          <p:cNvPr id="3" name="Content Placeholder 2"/>
          <p:cNvSpPr>
            <a:spLocks noGrp="1"/>
          </p:cNvSpPr>
          <p:nvPr>
            <p:ph idx="1"/>
          </p:nvPr>
        </p:nvSpPr>
        <p:spPr>
          <a:xfrm>
            <a:off x="457200" y="1752600"/>
            <a:ext cx="8229600" cy="4572000"/>
          </a:xfrm>
        </p:spPr>
        <p:txBody>
          <a:bodyPr/>
          <a:lstStyle/>
          <a:p>
            <a:r>
              <a:rPr lang="en-US" dirty="0" smtClean="0"/>
              <a:t>Identify transportation improvements for motorists, pedestrians, transit riders, and cyclists</a:t>
            </a:r>
          </a:p>
          <a:p>
            <a:r>
              <a:rPr lang="en-US" dirty="0" smtClean="0"/>
              <a:t>Improve gateways to the neighborhood and connections to Cleveland Hopkins, Rocky River Reservation</a:t>
            </a:r>
          </a:p>
          <a:p>
            <a:r>
              <a:rPr lang="en-US" dirty="0" smtClean="0"/>
              <a:t>Update 2002 Master Plan to reflect trends in property values, foreclosures, vacancy in order to develop a redevelopment strategy</a:t>
            </a:r>
          </a:p>
          <a:p>
            <a:r>
              <a:rPr lang="en-US" dirty="0" smtClean="0"/>
              <a:t>Analyze options for City owned parking at Albers and West 168</a:t>
            </a:r>
            <a:r>
              <a:rPr lang="en-US" baseline="30000" dirty="0" smtClean="0"/>
              <a:t>th</a:t>
            </a:r>
            <a:r>
              <a:rPr lang="en-US" dirty="0" smtClean="0"/>
              <a:t> Street</a:t>
            </a:r>
            <a:endParaRPr lang="en-US" dirty="0"/>
          </a:p>
        </p:txBody>
      </p:sp>
    </p:spTree>
    <p:extLst>
      <p:ext uri="{BB962C8B-B14F-4D97-AF65-F5344CB8AC3E}">
        <p14:creationId xmlns:p14="http://schemas.microsoft.com/office/powerpoint/2010/main" val="927578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25880"/>
            <a:ext cx="2590800" cy="502920"/>
          </a:xfrm>
        </p:spPr>
        <p:txBody>
          <a:bodyPr/>
          <a:lstStyle/>
          <a:p>
            <a:pPr marL="0" indent="0">
              <a:buNone/>
            </a:pPr>
            <a:r>
              <a:rPr lang="en-US" dirty="0" smtClean="0"/>
              <a:t>Best Locations</a:t>
            </a:r>
            <a:endParaRPr lang="en-US" dirty="0"/>
          </a:p>
        </p:txBody>
      </p:sp>
      <p:sp>
        <p:nvSpPr>
          <p:cNvPr id="4" name="Title 1"/>
          <p:cNvSpPr>
            <a:spLocks noGrp="1"/>
          </p:cNvSpPr>
          <p:nvPr>
            <p:ph type="title"/>
          </p:nvPr>
        </p:nvSpPr>
        <p:spPr>
          <a:xfrm>
            <a:off x="419100" y="685800"/>
            <a:ext cx="8229600" cy="685800"/>
          </a:xfrm>
        </p:spPr>
        <p:txBody>
          <a:bodyPr>
            <a:normAutofit fontScale="90000"/>
          </a:bodyPr>
          <a:lstStyle/>
          <a:p>
            <a:r>
              <a:rPr lang="en-US" dirty="0" smtClean="0"/>
              <a:t>Community Feedback</a:t>
            </a:r>
            <a:endParaRPr lang="en-US" dirty="0"/>
          </a:p>
        </p:txBody>
      </p:sp>
      <p:sp>
        <p:nvSpPr>
          <p:cNvPr id="5" name="Content Placeholder 2"/>
          <p:cNvSpPr txBox="1">
            <a:spLocks/>
          </p:cNvSpPr>
          <p:nvPr/>
        </p:nvSpPr>
        <p:spPr>
          <a:xfrm>
            <a:off x="6172200" y="2517117"/>
            <a:ext cx="2971800" cy="5029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t>Worst Locations</a:t>
            </a:r>
            <a:endParaRPr lang="en-US" dirty="0"/>
          </a:p>
        </p:txBody>
      </p:sp>
      <p:pic>
        <p:nvPicPr>
          <p:cNvPr id="7" name="Picture 6"/>
          <p:cNvPicPr/>
          <p:nvPr/>
        </p:nvPicPr>
        <p:blipFill>
          <a:blip r:embed="rId2"/>
          <a:stretch>
            <a:fillRect/>
          </a:stretch>
        </p:blipFill>
        <p:spPr>
          <a:xfrm>
            <a:off x="3962400" y="3020037"/>
            <a:ext cx="4905375" cy="3552825"/>
          </a:xfrm>
          <a:prstGeom prst="rect">
            <a:avLst/>
          </a:prstGeom>
        </p:spPr>
      </p:pic>
      <p:pic>
        <p:nvPicPr>
          <p:cNvPr id="6" name="Picture 5"/>
          <p:cNvPicPr/>
          <p:nvPr/>
        </p:nvPicPr>
        <p:blipFill rotWithShape="1">
          <a:blip r:embed="rId3" cstate="print">
            <a:extLst>
              <a:ext uri="{28A0092B-C50C-407E-A947-70E740481C1C}">
                <a14:useLocalDpi xmlns:a14="http://schemas.microsoft.com/office/drawing/2010/main"/>
              </a:ext>
            </a:extLst>
          </a:blip>
          <a:srcRect t="18850" b="13456"/>
          <a:stretch/>
        </p:blipFill>
        <p:spPr>
          <a:xfrm>
            <a:off x="381000" y="1828800"/>
            <a:ext cx="4932680" cy="2407641"/>
          </a:xfrm>
          <a:prstGeom prst="rect">
            <a:avLst/>
          </a:prstGeom>
          <a:ln>
            <a:solidFill>
              <a:schemeClr val="bg1"/>
            </a:solidFill>
          </a:ln>
        </p:spPr>
      </p:pic>
    </p:spTree>
    <p:extLst>
      <p:ext uri="{BB962C8B-B14F-4D97-AF65-F5344CB8AC3E}">
        <p14:creationId xmlns:p14="http://schemas.microsoft.com/office/powerpoint/2010/main" val="3025888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19100" y="685800"/>
            <a:ext cx="8229600" cy="685800"/>
          </a:xfrm>
        </p:spPr>
        <p:txBody>
          <a:bodyPr>
            <a:normAutofit fontScale="90000"/>
          </a:bodyPr>
          <a:lstStyle/>
          <a:p>
            <a:r>
              <a:rPr lang="en-US" dirty="0" smtClean="0"/>
              <a:t>Community Feedback</a:t>
            </a:r>
            <a:endParaRPr lang="en-US" dirty="0"/>
          </a:p>
        </p:txBody>
      </p:sp>
      <p:graphicFrame>
        <p:nvGraphicFramePr>
          <p:cNvPr id="6" name="Chart 5"/>
          <p:cNvGraphicFramePr/>
          <p:nvPr>
            <p:extLst>
              <p:ext uri="{D42A27DB-BD31-4B8C-83A1-F6EECF244321}">
                <p14:modId xmlns:p14="http://schemas.microsoft.com/office/powerpoint/2010/main" val="826007413"/>
              </p:ext>
            </p:extLst>
          </p:nvPr>
        </p:nvGraphicFramePr>
        <p:xfrm>
          <a:off x="0" y="1524000"/>
          <a:ext cx="4724400" cy="4038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4034837815"/>
              </p:ext>
            </p:extLst>
          </p:nvPr>
        </p:nvGraphicFramePr>
        <p:xfrm>
          <a:off x="4495800" y="1524000"/>
          <a:ext cx="4276725"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6517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19100" y="685800"/>
            <a:ext cx="8229600" cy="685800"/>
          </a:xfrm>
        </p:spPr>
        <p:txBody>
          <a:bodyPr>
            <a:normAutofit fontScale="90000"/>
          </a:bodyPr>
          <a:lstStyle/>
          <a:p>
            <a:r>
              <a:rPr lang="en-US" dirty="0" smtClean="0"/>
              <a:t>Community Feedback</a:t>
            </a:r>
            <a:endParaRPr lang="en-US" dirty="0"/>
          </a:p>
        </p:txBody>
      </p:sp>
      <p:graphicFrame>
        <p:nvGraphicFramePr>
          <p:cNvPr id="6" name="Chart 5"/>
          <p:cNvGraphicFramePr/>
          <p:nvPr>
            <p:extLst>
              <p:ext uri="{D42A27DB-BD31-4B8C-83A1-F6EECF244321}">
                <p14:modId xmlns:p14="http://schemas.microsoft.com/office/powerpoint/2010/main" val="1514103100"/>
              </p:ext>
            </p:extLst>
          </p:nvPr>
        </p:nvGraphicFramePr>
        <p:xfrm>
          <a:off x="152400" y="1447800"/>
          <a:ext cx="4457700" cy="4095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p:nvPr>
            <p:extLst>
              <p:ext uri="{D42A27DB-BD31-4B8C-83A1-F6EECF244321}">
                <p14:modId xmlns:p14="http://schemas.microsoft.com/office/powerpoint/2010/main" val="572216710"/>
              </p:ext>
            </p:extLst>
          </p:nvPr>
        </p:nvGraphicFramePr>
        <p:xfrm>
          <a:off x="4419600" y="1447800"/>
          <a:ext cx="411480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9278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473684012"/>
              </p:ext>
            </p:extLst>
          </p:nvPr>
        </p:nvGraphicFramePr>
        <p:xfrm>
          <a:off x="76200" y="1524000"/>
          <a:ext cx="4343400" cy="4495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825394076"/>
              </p:ext>
            </p:extLst>
          </p:nvPr>
        </p:nvGraphicFramePr>
        <p:xfrm>
          <a:off x="4010025" y="1524000"/>
          <a:ext cx="5133975"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a:xfrm>
            <a:off x="419100" y="685800"/>
            <a:ext cx="8229600" cy="685800"/>
          </a:xfrm>
        </p:spPr>
        <p:txBody>
          <a:bodyPr>
            <a:normAutofit fontScale="90000"/>
          </a:bodyPr>
          <a:lstStyle/>
          <a:p>
            <a:r>
              <a:rPr lang="en-US" dirty="0" smtClean="0"/>
              <a:t>Community Feedback</a:t>
            </a:r>
            <a:endParaRPr lang="en-US" dirty="0"/>
          </a:p>
        </p:txBody>
      </p:sp>
    </p:spTree>
    <p:extLst>
      <p:ext uri="{BB962C8B-B14F-4D97-AF65-F5344CB8AC3E}">
        <p14:creationId xmlns:p14="http://schemas.microsoft.com/office/powerpoint/2010/main" val="3691333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r>
              <a:rPr lang="en-US" dirty="0" smtClean="0"/>
              <a:t>Preliminary Recommendations</a:t>
            </a:r>
            <a:endParaRPr lang="en-US" dirty="0"/>
          </a:p>
        </p:txBody>
      </p:sp>
      <p:sp>
        <p:nvSpPr>
          <p:cNvPr id="3" name="Content Placeholder 2"/>
          <p:cNvSpPr>
            <a:spLocks noGrp="1"/>
          </p:cNvSpPr>
          <p:nvPr>
            <p:ph idx="1"/>
          </p:nvPr>
        </p:nvSpPr>
        <p:spPr>
          <a:xfrm>
            <a:off x="228600" y="1295400"/>
            <a:ext cx="5029200" cy="5486400"/>
          </a:xfrm>
        </p:spPr>
        <p:txBody>
          <a:bodyPr>
            <a:normAutofit fontScale="70000" lnSpcReduction="20000"/>
          </a:bodyPr>
          <a:lstStyle/>
          <a:p>
            <a:pPr lvl="0"/>
            <a:r>
              <a:rPr lang="en-US" sz="2800" dirty="0" smtClean="0"/>
              <a:t>Continue targeting commercial vacancies </a:t>
            </a:r>
            <a:r>
              <a:rPr lang="en-US" sz="2800" dirty="0"/>
              <a:t>and abandoned homes for redevelopment or </a:t>
            </a:r>
            <a:r>
              <a:rPr lang="en-US" sz="2800" dirty="0" smtClean="0"/>
              <a:t>demolition</a:t>
            </a:r>
          </a:p>
          <a:p>
            <a:pPr lvl="1"/>
            <a:r>
              <a:rPr lang="en-US" dirty="0" smtClean="0"/>
              <a:t>Identify strategies to attract new businesses and reduce vacancies</a:t>
            </a:r>
          </a:p>
          <a:p>
            <a:pPr lvl="1"/>
            <a:r>
              <a:rPr lang="en-US" sz="2200" dirty="0" smtClean="0"/>
              <a:t>Encourage reinvestment to maintain and improve building stock</a:t>
            </a:r>
          </a:p>
          <a:p>
            <a:pPr lvl="1"/>
            <a:r>
              <a:rPr lang="en-US" sz="2200" dirty="0" smtClean="0"/>
              <a:t>Encourage sideyard </a:t>
            </a:r>
            <a:r>
              <a:rPr lang="en-US" sz="2200" dirty="0"/>
              <a:t>expansions where possible</a:t>
            </a:r>
          </a:p>
          <a:p>
            <a:r>
              <a:rPr lang="en-US" sz="2900" dirty="0" smtClean="0"/>
              <a:t>Property upkeep and renewal</a:t>
            </a:r>
          </a:p>
          <a:p>
            <a:pPr lvl="1"/>
            <a:r>
              <a:rPr lang="en-US" sz="2500" dirty="0" smtClean="0"/>
              <a:t>Address </a:t>
            </a:r>
            <a:r>
              <a:rPr lang="en-US" sz="2500" dirty="0"/>
              <a:t>vacant properties for larger redevelopment </a:t>
            </a:r>
            <a:r>
              <a:rPr lang="en-US" sz="2500" dirty="0" smtClean="0"/>
              <a:t>projects</a:t>
            </a:r>
          </a:p>
          <a:p>
            <a:pPr lvl="1"/>
            <a:r>
              <a:rPr lang="en-US" sz="2500" dirty="0" smtClean="0"/>
              <a:t>Explore opportunities for new senior housing</a:t>
            </a:r>
            <a:endParaRPr lang="en-US" sz="2500" dirty="0"/>
          </a:p>
          <a:p>
            <a:r>
              <a:rPr lang="en-US" dirty="0" smtClean="0"/>
              <a:t>Promote efforts to upgrade the general appearance of the corridor</a:t>
            </a:r>
          </a:p>
          <a:p>
            <a:pPr lvl="1"/>
            <a:r>
              <a:rPr lang="en-US" dirty="0" smtClean="0"/>
              <a:t>Consolidate utility poles</a:t>
            </a:r>
          </a:p>
          <a:p>
            <a:pPr lvl="1"/>
            <a:r>
              <a:rPr lang="en-US" dirty="0" smtClean="0"/>
              <a:t>Limit signage to appropriate scale and design</a:t>
            </a:r>
          </a:p>
          <a:p>
            <a:pPr lvl="2"/>
            <a:r>
              <a:rPr lang="en-US" dirty="0" smtClean="0"/>
              <a:t>Prohibit digital reader board signs</a:t>
            </a:r>
            <a:endParaRPr lang="en-US" dirty="0"/>
          </a:p>
          <a:p>
            <a:pPr lvl="1"/>
            <a:r>
              <a:rPr lang="en-US" sz="2700" dirty="0"/>
              <a:t>Discuss long term strategy of CMHA properties with authority</a:t>
            </a:r>
          </a:p>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57800" y="1676400"/>
            <a:ext cx="3636379" cy="44196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3501479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2286000"/>
          </a:xfrm>
        </p:spPr>
        <p:txBody>
          <a:bodyPr>
            <a:normAutofit/>
          </a:bodyPr>
          <a:lstStyle/>
          <a:p>
            <a:pPr lvl="0"/>
            <a:r>
              <a:rPr lang="en-US" sz="2200" dirty="0"/>
              <a:t>Introduce more neighborhood greenspace</a:t>
            </a:r>
          </a:p>
          <a:p>
            <a:pPr lvl="1"/>
            <a:r>
              <a:rPr lang="en-US" sz="2200" dirty="0"/>
              <a:t>Determine development potential of vacated streets (Forestdale and Midvale) with Chelm properties</a:t>
            </a:r>
          </a:p>
          <a:p>
            <a:pPr marL="0" indent="0">
              <a:buNone/>
            </a:pPr>
            <a:endParaRPr lang="en-US" dirty="0"/>
          </a:p>
        </p:txBody>
      </p:sp>
      <p:sp>
        <p:nvSpPr>
          <p:cNvPr id="4" name="Title 1"/>
          <p:cNvSpPr>
            <a:spLocks noGrp="1"/>
          </p:cNvSpPr>
          <p:nvPr>
            <p:ph type="title"/>
          </p:nvPr>
        </p:nvSpPr>
        <p:spPr>
          <a:xfrm>
            <a:off x="457200" y="704088"/>
            <a:ext cx="8229600" cy="591312"/>
          </a:xfrm>
        </p:spPr>
        <p:txBody>
          <a:bodyPr>
            <a:normAutofit fontScale="90000"/>
          </a:bodyPr>
          <a:lstStyle/>
          <a:p>
            <a:r>
              <a:rPr lang="en-US" dirty="0" smtClean="0"/>
              <a:t>Preliminary Recommendations</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62364" y="3642512"/>
            <a:ext cx="5381626" cy="2941625"/>
          </a:xfrm>
          <a:prstGeom prst="rect">
            <a:avLst/>
          </a:prstGeom>
        </p:spPr>
      </p:pic>
      <p:sp>
        <p:nvSpPr>
          <p:cNvPr id="6" name="Content Placeholder 2"/>
          <p:cNvSpPr txBox="1">
            <a:spLocks/>
          </p:cNvSpPr>
          <p:nvPr/>
        </p:nvSpPr>
        <p:spPr>
          <a:xfrm>
            <a:off x="28575" y="2438400"/>
            <a:ext cx="7896225" cy="1994392"/>
          </a:xfrm>
          <a:prstGeom prst="rect">
            <a:avLst/>
          </a:prstGeom>
        </p:spPr>
        <p:txBody>
          <a:bodyPr vert="horz" wrap="square">
            <a:sp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858838" lvl="1" indent="-246063"/>
            <a:r>
              <a:rPr lang="en-US" sz="2200" dirty="0" smtClean="0"/>
              <a:t>Based on negotiations, plan for passive and active recreation spaces, particularly adjacent to the Rocky River Drive Corridor</a:t>
            </a:r>
          </a:p>
          <a:p>
            <a:pPr lvl="3"/>
            <a:endParaRPr lang="en-US" sz="2400" dirty="0" smtClean="0"/>
          </a:p>
          <a:p>
            <a:endParaRPr lang="en-US" sz="2400" dirty="0"/>
          </a:p>
        </p:txBody>
      </p:sp>
      <p:sp>
        <p:nvSpPr>
          <p:cNvPr id="7" name="Content Placeholder 2"/>
          <p:cNvSpPr txBox="1">
            <a:spLocks/>
          </p:cNvSpPr>
          <p:nvPr/>
        </p:nvSpPr>
        <p:spPr>
          <a:xfrm>
            <a:off x="-76199" y="3505200"/>
            <a:ext cx="3738564" cy="3124200"/>
          </a:xfrm>
          <a:prstGeom prst="rect">
            <a:avLst/>
          </a:prstGeom>
        </p:spPr>
        <p:txBody>
          <a:bodyPr vert="horz" wrap="square">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3"/>
            <a:r>
              <a:rPr lang="en-US" sz="2400" dirty="0" smtClean="0"/>
              <a:t>Short term: native plantings, low maintenance</a:t>
            </a:r>
          </a:p>
          <a:p>
            <a:pPr lvl="3"/>
            <a:r>
              <a:rPr lang="en-US" sz="2400" dirty="0" smtClean="0"/>
              <a:t>Longer term strategy – identify recreational </a:t>
            </a:r>
            <a:r>
              <a:rPr lang="en-US" sz="2400" dirty="0" err="1" smtClean="0"/>
              <a:t>opportunites</a:t>
            </a:r>
            <a:endParaRPr lang="en-US" sz="2400" dirty="0"/>
          </a:p>
          <a:p>
            <a:pPr lvl="2">
              <a:buClr>
                <a:schemeClr val="accent1"/>
              </a:buClr>
              <a:buSzPct val="80000"/>
              <a:tabLst>
                <a:tab pos="57150" algn="l"/>
              </a:tabLst>
            </a:pPr>
            <a:r>
              <a:rPr lang="en-US" sz="2600" dirty="0" smtClean="0"/>
              <a:t>Conceptualize a rugby facility, possibly near existing baseball fields</a:t>
            </a:r>
          </a:p>
          <a:p>
            <a:endParaRPr lang="en-US" sz="2400" dirty="0"/>
          </a:p>
        </p:txBody>
      </p:sp>
    </p:spTree>
    <p:extLst>
      <p:ext uri="{BB962C8B-B14F-4D97-AF65-F5344CB8AC3E}">
        <p14:creationId xmlns:p14="http://schemas.microsoft.com/office/powerpoint/2010/main" val="3774834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3810000" cy="5181600"/>
          </a:xfrm>
        </p:spPr>
        <p:txBody>
          <a:bodyPr>
            <a:normAutofit fontScale="92500" lnSpcReduction="20000"/>
          </a:bodyPr>
          <a:lstStyle/>
          <a:p>
            <a:pPr lvl="0"/>
            <a:r>
              <a:rPr lang="en-US" sz="2800" dirty="0"/>
              <a:t>Focus on mixed use nodes along Rocky River Drive</a:t>
            </a:r>
          </a:p>
          <a:p>
            <a:pPr lvl="1"/>
            <a:r>
              <a:rPr lang="en-US" dirty="0" err="1" smtClean="0"/>
              <a:t>Stategically</a:t>
            </a:r>
            <a:r>
              <a:rPr lang="en-US" dirty="0" smtClean="0"/>
              <a:t> employ </a:t>
            </a:r>
            <a:r>
              <a:rPr lang="en-US" dirty="0"/>
              <a:t>Urban Overlay zoning to promote mixed use/walkability </a:t>
            </a:r>
          </a:p>
          <a:p>
            <a:pPr lvl="2"/>
            <a:r>
              <a:rPr lang="en-US" sz="2400" dirty="0"/>
              <a:t>Cluster of commercial uses around Valleyview Drive (between Lorain and Puritas)</a:t>
            </a:r>
          </a:p>
          <a:p>
            <a:pPr lvl="2"/>
            <a:r>
              <a:rPr lang="en-US" sz="2400" dirty="0"/>
              <a:t>Intersection of Puritas and Rocky River Drive</a:t>
            </a:r>
          </a:p>
          <a:p>
            <a:pPr lvl="2"/>
            <a:r>
              <a:rPr lang="en-US" sz="2400" dirty="0"/>
              <a:t>Parkmount/Homeway and Rocky River Drive</a:t>
            </a:r>
          </a:p>
          <a:p>
            <a:endParaRPr lang="en-US" dirty="0"/>
          </a:p>
        </p:txBody>
      </p:sp>
      <p:sp>
        <p:nvSpPr>
          <p:cNvPr id="4" name="Title 1"/>
          <p:cNvSpPr>
            <a:spLocks noGrp="1"/>
          </p:cNvSpPr>
          <p:nvPr>
            <p:ph type="title"/>
          </p:nvPr>
        </p:nvSpPr>
        <p:spPr>
          <a:xfrm>
            <a:off x="457200" y="704088"/>
            <a:ext cx="8229600" cy="667512"/>
          </a:xfrm>
        </p:spPr>
        <p:txBody>
          <a:bodyPr>
            <a:normAutofit fontScale="90000"/>
          </a:bodyPr>
          <a:lstStyle/>
          <a:p>
            <a:r>
              <a:rPr lang="en-US" dirty="0" smtClean="0"/>
              <a:t>Preliminary Recommendations</a:t>
            </a:r>
            <a:endParaRPr lang="en-US" dirty="0"/>
          </a:p>
        </p:txBody>
      </p:sp>
      <p:pic>
        <p:nvPicPr>
          <p:cNvPr id="5122" name="Picture 2" descr="P:\Transportation Studies\Technical Assistance Project Development\Cleveland\Existing Conditions\Field Visit 08152014\IMG_140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419600" y="1905000"/>
            <a:ext cx="4416803" cy="40103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2570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4114800" cy="5029200"/>
          </a:xfrm>
        </p:spPr>
        <p:txBody>
          <a:bodyPr>
            <a:normAutofit fontScale="85000" lnSpcReduction="10000"/>
          </a:bodyPr>
          <a:lstStyle/>
          <a:p>
            <a:pPr lvl="0"/>
            <a:r>
              <a:rPr lang="en-US" sz="2800" dirty="0"/>
              <a:t>Create neighborhood gateway on southern end of study area (consistent with wayfinding)</a:t>
            </a:r>
          </a:p>
          <a:p>
            <a:pPr lvl="1"/>
            <a:r>
              <a:rPr lang="en-US" dirty="0"/>
              <a:t>New Gas Station at Brookpark and Rocky River Drive</a:t>
            </a:r>
          </a:p>
          <a:p>
            <a:pPr lvl="2"/>
            <a:r>
              <a:rPr lang="en-US" sz="2400" dirty="0"/>
              <a:t>Will include gateway landscaping – signage to West Park, Kamm’s Corners </a:t>
            </a:r>
          </a:p>
          <a:p>
            <a:pPr lvl="1"/>
            <a:r>
              <a:rPr lang="en-US" dirty="0"/>
              <a:t>Cleveland Parkway</a:t>
            </a:r>
          </a:p>
          <a:p>
            <a:pPr lvl="2"/>
            <a:r>
              <a:rPr lang="en-US" sz="2400" dirty="0"/>
              <a:t>D</a:t>
            </a:r>
            <a:r>
              <a:rPr lang="en-US" sz="2400" dirty="0" smtClean="0"/>
              <a:t>enotes </a:t>
            </a:r>
            <a:r>
              <a:rPr lang="en-US" sz="2400" dirty="0"/>
              <a:t>separation from airport uses (i.e., rental car facilities)</a:t>
            </a:r>
          </a:p>
          <a:p>
            <a:pPr lvl="2"/>
            <a:r>
              <a:rPr lang="en-US" sz="2400" dirty="0"/>
              <a:t>E</a:t>
            </a:r>
            <a:r>
              <a:rPr lang="en-US" sz="2400" dirty="0" smtClean="0"/>
              <a:t>xtend </a:t>
            </a:r>
            <a:r>
              <a:rPr lang="en-US" sz="2400" dirty="0"/>
              <a:t>wayfinding to Brookpark</a:t>
            </a:r>
          </a:p>
          <a:p>
            <a:endParaRPr lang="en-US" dirty="0"/>
          </a:p>
        </p:txBody>
      </p:sp>
      <p:sp>
        <p:nvSpPr>
          <p:cNvPr id="5" name="Title 1"/>
          <p:cNvSpPr>
            <a:spLocks noGrp="1"/>
          </p:cNvSpPr>
          <p:nvPr>
            <p:ph type="title"/>
          </p:nvPr>
        </p:nvSpPr>
        <p:spPr>
          <a:xfrm>
            <a:off x="457200" y="704088"/>
            <a:ext cx="8229600" cy="667512"/>
          </a:xfrm>
        </p:spPr>
        <p:txBody>
          <a:bodyPr>
            <a:normAutofit fontScale="90000"/>
          </a:bodyPr>
          <a:lstStyle/>
          <a:p>
            <a:r>
              <a:rPr lang="en-US" dirty="0" smtClean="0"/>
              <a:t>Preliminary Recommendations</a:t>
            </a:r>
            <a:endParaRPr lang="en-US" dirty="0"/>
          </a:p>
        </p:txBody>
      </p:sp>
      <p:pic>
        <p:nvPicPr>
          <p:cNvPr id="6146" name="Picture 2" descr="http://www.designwithdirection.com/wp-content/uploads/2014/05/work-uci-435x43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4400" y="1905000"/>
            <a:ext cx="4143375" cy="4143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43986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a:t>Preliminary Recommendations</a:t>
            </a:r>
          </a:p>
        </p:txBody>
      </p:sp>
      <p:sp>
        <p:nvSpPr>
          <p:cNvPr id="3" name="Content Placeholder 2"/>
          <p:cNvSpPr>
            <a:spLocks noGrp="1"/>
          </p:cNvSpPr>
          <p:nvPr>
            <p:ph idx="1"/>
          </p:nvPr>
        </p:nvSpPr>
        <p:spPr>
          <a:xfrm>
            <a:off x="457200" y="1371600"/>
            <a:ext cx="8229600" cy="5486400"/>
          </a:xfrm>
        </p:spPr>
        <p:txBody>
          <a:bodyPr>
            <a:normAutofit fontScale="92500" lnSpcReduction="20000"/>
          </a:bodyPr>
          <a:lstStyle/>
          <a:p>
            <a:r>
              <a:rPr lang="en-US" sz="2000" dirty="0"/>
              <a:t>Albers Parking Lot</a:t>
            </a:r>
          </a:p>
          <a:p>
            <a:pPr lvl="1"/>
            <a:r>
              <a:rPr lang="en-US" sz="2000" dirty="0"/>
              <a:t>Resurface parking lot, asphalt is in bad condition </a:t>
            </a:r>
          </a:p>
          <a:p>
            <a:pPr lvl="1"/>
            <a:r>
              <a:rPr lang="en-US" sz="2000" dirty="0"/>
              <a:t>Restripe boundaries to delineate between lot area and adjacent travel lanes and private lots </a:t>
            </a:r>
          </a:p>
          <a:p>
            <a:pPr lvl="1"/>
            <a:r>
              <a:rPr lang="en-US" sz="2000" dirty="0" smtClean="0"/>
              <a:t>Study feasibility of installing </a:t>
            </a:r>
            <a:r>
              <a:rPr lang="en-US" sz="2000" dirty="0"/>
              <a:t>pay station for typical daily use, can be suspended for special events (i.e., Hooley). Downtown Lakewood, Cleveland Heights are good examples </a:t>
            </a:r>
          </a:p>
          <a:p>
            <a:pPr lvl="1"/>
            <a:r>
              <a:rPr lang="en-US" sz="2000" dirty="0"/>
              <a:t>Improve lighting for safety </a:t>
            </a:r>
          </a:p>
          <a:p>
            <a:pPr lvl="1"/>
            <a:r>
              <a:rPr lang="en-US" sz="2000" dirty="0"/>
              <a:t>Improve signage (consistent with wayfinding and neighborhood gateway) </a:t>
            </a:r>
          </a:p>
          <a:p>
            <a:pPr lvl="1"/>
            <a:r>
              <a:rPr lang="en-US" sz="2000" dirty="0"/>
              <a:t>Discuss management of lot by Kamm’s Corners with City of Cleveland </a:t>
            </a:r>
          </a:p>
          <a:p>
            <a:pPr lvl="1"/>
            <a:r>
              <a:rPr lang="en-US" sz="2000" dirty="0"/>
              <a:t>Long term: </a:t>
            </a:r>
          </a:p>
          <a:p>
            <a:pPr lvl="2"/>
            <a:r>
              <a:rPr lang="en-US" sz="2000" dirty="0"/>
              <a:t>Work with </a:t>
            </a:r>
            <a:r>
              <a:rPr lang="en-US" sz="2000" dirty="0" smtClean="0"/>
              <a:t>near-by </a:t>
            </a:r>
            <a:r>
              <a:rPr lang="en-US" sz="2000" dirty="0"/>
              <a:t>property owners to </a:t>
            </a:r>
            <a:r>
              <a:rPr lang="en-US" sz="2000" dirty="0" smtClean="0"/>
              <a:t>identify </a:t>
            </a:r>
            <a:r>
              <a:rPr lang="en-US" sz="2000" dirty="0"/>
              <a:t>separate lots to more efficiently use/share parking </a:t>
            </a:r>
            <a:r>
              <a:rPr lang="en-US" sz="2000" dirty="0" smtClean="0"/>
              <a:t>space</a:t>
            </a:r>
          </a:p>
          <a:p>
            <a:pPr lvl="2"/>
            <a:r>
              <a:rPr lang="en-US" sz="2000" dirty="0" smtClean="0"/>
              <a:t>Identify measures to address grade change between Albers and Walgreens lots</a:t>
            </a:r>
            <a:endParaRPr lang="en-US" sz="2000" dirty="0"/>
          </a:p>
          <a:p>
            <a:pPr lvl="2"/>
            <a:r>
              <a:rPr lang="en-US" sz="2000" dirty="0"/>
              <a:t>Incorporate stormwater controls/green infrastructure to alleviate stormwater flooding and improve attractiveness/emulate landscaping on Lorain</a:t>
            </a:r>
          </a:p>
          <a:p>
            <a:endParaRPr lang="en-US" dirty="0"/>
          </a:p>
        </p:txBody>
      </p:sp>
    </p:spTree>
    <p:extLst>
      <p:ext uri="{BB962C8B-B14F-4D97-AF65-F5344CB8AC3E}">
        <p14:creationId xmlns:p14="http://schemas.microsoft.com/office/powerpoint/2010/main" val="4205286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7924800" cy="2286000"/>
          </a:xfrm>
        </p:spPr>
        <p:txBody>
          <a:bodyPr/>
          <a:lstStyle/>
          <a:p>
            <a:pPr marL="346075" lvl="4" indent="-342900">
              <a:buClr>
                <a:schemeClr val="accent1"/>
              </a:buClr>
            </a:pPr>
            <a:r>
              <a:rPr lang="en-US" sz="2400" dirty="0"/>
              <a:t>Albers </a:t>
            </a:r>
            <a:r>
              <a:rPr lang="en-US" sz="2400" dirty="0" smtClean="0"/>
              <a:t>Ave.</a:t>
            </a:r>
          </a:p>
          <a:p>
            <a:pPr marL="620395" lvl="5" indent="-342900">
              <a:buClr>
                <a:schemeClr val="accent2"/>
              </a:buClr>
            </a:pPr>
            <a:r>
              <a:rPr lang="en-US" sz="2400" dirty="0" smtClean="0"/>
              <a:t>Convert </a:t>
            </a:r>
            <a:r>
              <a:rPr lang="en-US" sz="2400" dirty="0"/>
              <a:t>Albers Ave. to one-way operation (traffic flows east, enter on Rocky River, exit on West </a:t>
            </a:r>
            <a:r>
              <a:rPr lang="en-US" sz="2400" dirty="0" smtClean="0"/>
              <a:t>168</a:t>
            </a:r>
            <a:r>
              <a:rPr lang="en-US" sz="2400" baseline="30000" dirty="0" smtClean="0"/>
              <a:t>th</a:t>
            </a:r>
            <a:r>
              <a:rPr lang="en-US" sz="2400" dirty="0" smtClean="0"/>
              <a:t>)</a:t>
            </a:r>
          </a:p>
          <a:p>
            <a:pPr marL="620395" lvl="5" indent="-342900">
              <a:buClr>
                <a:schemeClr val="accent2"/>
              </a:buClr>
            </a:pPr>
            <a:r>
              <a:rPr lang="en-US" sz="2400" dirty="0" smtClean="0"/>
              <a:t>Allow </a:t>
            </a:r>
            <a:r>
              <a:rPr lang="en-US" sz="2400" dirty="0"/>
              <a:t>on-street parking on both sides of street</a:t>
            </a:r>
          </a:p>
          <a:p>
            <a:endParaRPr lang="en-US" dirty="0"/>
          </a:p>
        </p:txBody>
      </p:sp>
      <p:sp>
        <p:nvSpPr>
          <p:cNvPr id="4" name="Title 1"/>
          <p:cNvSpPr>
            <a:spLocks noGrp="1"/>
          </p:cNvSpPr>
          <p:nvPr>
            <p:ph type="title"/>
          </p:nvPr>
        </p:nvSpPr>
        <p:spPr>
          <a:xfrm>
            <a:off x="457200" y="704088"/>
            <a:ext cx="8229600" cy="667512"/>
          </a:xfrm>
        </p:spPr>
        <p:txBody>
          <a:bodyPr>
            <a:normAutofit fontScale="90000"/>
          </a:bodyPr>
          <a:lstStyle/>
          <a:p>
            <a:r>
              <a:rPr lang="en-US" dirty="0" smtClean="0"/>
              <a:t>Preliminary Recommendations</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05400" y="3581400"/>
            <a:ext cx="3810000" cy="2133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3200400"/>
            <a:ext cx="4422380" cy="3276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ight Arrow 6"/>
          <p:cNvSpPr/>
          <p:nvPr/>
        </p:nvSpPr>
        <p:spPr>
          <a:xfrm>
            <a:off x="1371600" y="6096000"/>
            <a:ext cx="762000" cy="22860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3200400" y="6096000"/>
            <a:ext cx="762000" cy="22860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16200000">
            <a:off x="4114800" y="5448300"/>
            <a:ext cx="762000" cy="22860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16200000">
            <a:off x="4216866" y="4065514"/>
            <a:ext cx="762000" cy="22860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897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a:bodyPr>
          <a:lstStyle/>
          <a:p>
            <a:r>
              <a:rPr lang="en-US" dirty="0" smtClean="0"/>
              <a:t>Timeline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45801766"/>
              </p:ext>
            </p:extLst>
          </p:nvPr>
        </p:nvGraphicFramePr>
        <p:xfrm>
          <a:off x="304800" y="1905000"/>
          <a:ext cx="4038599" cy="3962399"/>
        </p:xfrm>
        <a:graphic>
          <a:graphicData uri="http://schemas.openxmlformats.org/drawingml/2006/table">
            <a:tbl>
              <a:tblPr firstRow="1" firstCol="1" bandRow="1">
                <a:tableStyleId>{00A15C55-8517-42AA-B614-E9B94910E393}</a:tableStyleId>
              </a:tblPr>
              <a:tblGrid>
                <a:gridCol w="2925298"/>
                <a:gridCol w="1113301"/>
              </a:tblGrid>
              <a:tr h="336929">
                <a:tc>
                  <a:txBody>
                    <a:bodyPr/>
                    <a:lstStyle/>
                    <a:p>
                      <a:pPr marL="0" marR="0" algn="ctr">
                        <a:spcBef>
                          <a:spcPts val="0"/>
                        </a:spcBef>
                        <a:spcAft>
                          <a:spcPts val="0"/>
                        </a:spcAft>
                      </a:pPr>
                      <a:r>
                        <a:rPr lang="en-US" sz="1400" b="1" dirty="0" smtClean="0">
                          <a:effectLst/>
                        </a:rPr>
                        <a:t>2014 Deliverables</a:t>
                      </a:r>
                      <a:endParaRPr lang="en-US" sz="1400" b="1"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1" dirty="0" smtClean="0">
                          <a:effectLst/>
                        </a:rPr>
                        <a:t>Completion</a:t>
                      </a:r>
                      <a:endParaRPr lang="en-US" sz="1400" b="1"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3853">
                <a:tc>
                  <a:txBody>
                    <a:bodyPr/>
                    <a:lstStyle/>
                    <a:p>
                      <a:pPr marL="0" marR="0">
                        <a:spcBef>
                          <a:spcPts val="0"/>
                        </a:spcBef>
                        <a:spcAft>
                          <a:spcPts val="0"/>
                        </a:spcAft>
                      </a:pPr>
                      <a:r>
                        <a:rPr lang="en-US" sz="1400" b="0" dirty="0">
                          <a:effectLst/>
                        </a:rPr>
                        <a:t>Outline project goals and objectives, </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May 2014</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0540">
                <a:tc>
                  <a:txBody>
                    <a:bodyPr/>
                    <a:lstStyle/>
                    <a:p>
                      <a:pPr marL="0" marR="0">
                        <a:spcBef>
                          <a:spcPts val="0"/>
                        </a:spcBef>
                        <a:spcAft>
                          <a:spcPts val="0"/>
                        </a:spcAft>
                      </a:pPr>
                      <a:r>
                        <a:rPr lang="en-US" sz="1400" b="0" dirty="0">
                          <a:effectLst/>
                        </a:rPr>
                        <a:t>Identify Steering Committee </a:t>
                      </a:r>
                      <a:r>
                        <a:rPr lang="en-US" sz="1400" b="0" dirty="0" smtClean="0">
                          <a:effectLst/>
                        </a:rPr>
                        <a:t>members</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June 2014</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2281">
                <a:tc>
                  <a:txBody>
                    <a:bodyPr/>
                    <a:lstStyle/>
                    <a:p>
                      <a:pPr marL="0" marR="0">
                        <a:spcBef>
                          <a:spcPts val="0"/>
                        </a:spcBef>
                        <a:spcAft>
                          <a:spcPts val="0"/>
                        </a:spcAft>
                      </a:pPr>
                      <a:r>
                        <a:rPr lang="en-US" sz="1400" b="0" dirty="0">
                          <a:effectLst/>
                        </a:rPr>
                        <a:t>Steering Committee Meeting #</a:t>
                      </a:r>
                      <a:r>
                        <a:rPr lang="en-US" sz="1400" b="0" dirty="0" smtClean="0">
                          <a:effectLst/>
                        </a:rPr>
                        <a:t>1</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June 2014</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63">
                <a:tc>
                  <a:txBody>
                    <a:bodyPr/>
                    <a:lstStyle/>
                    <a:p>
                      <a:pPr marL="0" marR="0">
                        <a:spcBef>
                          <a:spcPts val="0"/>
                        </a:spcBef>
                        <a:spcAft>
                          <a:spcPts val="0"/>
                        </a:spcAft>
                      </a:pPr>
                      <a:r>
                        <a:rPr lang="en-US" sz="1400" b="0" dirty="0">
                          <a:effectLst/>
                        </a:rPr>
                        <a:t>Existing Conditions </a:t>
                      </a:r>
                      <a:r>
                        <a:rPr lang="en-US" sz="1400" b="0" dirty="0" smtClean="0">
                          <a:effectLst/>
                        </a:rPr>
                        <a:t>Summary</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September 2014</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4394">
                <a:tc>
                  <a:txBody>
                    <a:bodyPr/>
                    <a:lstStyle/>
                    <a:p>
                      <a:pPr marL="0" marR="0">
                        <a:spcBef>
                          <a:spcPts val="0"/>
                        </a:spcBef>
                        <a:spcAft>
                          <a:spcPts val="0"/>
                        </a:spcAft>
                      </a:pPr>
                      <a:r>
                        <a:rPr lang="en-US" sz="1400" b="0" dirty="0">
                          <a:effectLst/>
                        </a:rPr>
                        <a:t>Community Meeting #</a:t>
                      </a:r>
                      <a:r>
                        <a:rPr lang="en-US" sz="1400" b="0" dirty="0" smtClean="0">
                          <a:effectLst/>
                        </a:rPr>
                        <a:t>1</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September 2014</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1503">
                <a:tc>
                  <a:txBody>
                    <a:bodyPr/>
                    <a:lstStyle/>
                    <a:p>
                      <a:pPr marL="0" marR="0">
                        <a:lnSpc>
                          <a:spcPts val="1300"/>
                        </a:lnSpc>
                        <a:spcBef>
                          <a:spcPts val="0"/>
                        </a:spcBef>
                        <a:spcAft>
                          <a:spcPts val="0"/>
                        </a:spcAft>
                      </a:pPr>
                      <a:r>
                        <a:rPr lang="en-US" sz="1400" b="0" dirty="0">
                          <a:effectLst/>
                        </a:rPr>
                        <a:t>Draft list of </a:t>
                      </a:r>
                      <a:r>
                        <a:rPr lang="en-US" sz="1400" b="0" dirty="0" smtClean="0">
                          <a:effectLst/>
                        </a:rPr>
                        <a:t>recommendations</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November 2014</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35141070"/>
              </p:ext>
            </p:extLst>
          </p:nvPr>
        </p:nvGraphicFramePr>
        <p:xfrm>
          <a:off x="4572000" y="1905000"/>
          <a:ext cx="4343400" cy="3785772"/>
        </p:xfrm>
        <a:graphic>
          <a:graphicData uri="http://schemas.openxmlformats.org/drawingml/2006/table">
            <a:tbl>
              <a:tblPr firstRow="1" firstCol="1" bandRow="1">
                <a:tableStyleId>{00A15C55-8517-42AA-B614-E9B94910E393}</a:tableStyleId>
              </a:tblPr>
              <a:tblGrid>
                <a:gridCol w="3124200"/>
                <a:gridCol w="1219200"/>
              </a:tblGrid>
              <a:tr h="304799">
                <a:tc>
                  <a:txBody>
                    <a:bodyPr/>
                    <a:lstStyle/>
                    <a:p>
                      <a:pPr marL="0" marR="0" algn="ctr">
                        <a:spcBef>
                          <a:spcPts val="0"/>
                        </a:spcBef>
                        <a:spcAft>
                          <a:spcPts val="0"/>
                        </a:spcAft>
                      </a:pPr>
                      <a:r>
                        <a:rPr lang="en-US" sz="1400" dirty="0" smtClean="0">
                          <a:effectLst/>
                        </a:rPr>
                        <a:t>2015 Deliverables</a:t>
                      </a:r>
                      <a:endParaRPr lang="en-US" sz="140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dirty="0" smtClean="0">
                          <a:effectLst/>
                        </a:rPr>
                        <a:t>Completion</a:t>
                      </a:r>
                      <a:endParaRPr lang="en-US" sz="140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0747">
                <a:tc>
                  <a:txBody>
                    <a:bodyPr/>
                    <a:lstStyle/>
                    <a:p>
                      <a:pPr marL="0" marR="0">
                        <a:spcBef>
                          <a:spcPts val="0"/>
                        </a:spcBef>
                        <a:spcAft>
                          <a:spcPts val="0"/>
                        </a:spcAft>
                      </a:pPr>
                      <a:r>
                        <a:rPr lang="en-US" sz="1400" b="0" dirty="0">
                          <a:effectLst/>
                        </a:rPr>
                        <a:t>Steering Committee Meeting #</a:t>
                      </a:r>
                      <a:r>
                        <a:rPr lang="en-US" sz="1400" b="0" dirty="0" smtClean="0">
                          <a:effectLst/>
                        </a:rPr>
                        <a:t>2</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January 2015</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093">
                <a:tc>
                  <a:txBody>
                    <a:bodyPr/>
                    <a:lstStyle/>
                    <a:p>
                      <a:pPr marL="0" marR="0">
                        <a:spcBef>
                          <a:spcPts val="0"/>
                        </a:spcBef>
                        <a:spcAft>
                          <a:spcPts val="0"/>
                        </a:spcAft>
                      </a:pPr>
                      <a:r>
                        <a:rPr lang="en-US" sz="1400" b="0" dirty="0">
                          <a:effectLst/>
                        </a:rPr>
                        <a:t>Draft prioritized implementation </a:t>
                      </a:r>
                      <a:r>
                        <a:rPr lang="en-US" sz="1400" b="0" dirty="0" smtClean="0">
                          <a:effectLst/>
                        </a:rPr>
                        <a:t>plan</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March 2015</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2574">
                <a:tc>
                  <a:txBody>
                    <a:bodyPr/>
                    <a:lstStyle/>
                    <a:p>
                      <a:pPr marL="0" marR="0">
                        <a:spcBef>
                          <a:spcPts val="0"/>
                        </a:spcBef>
                        <a:spcAft>
                          <a:spcPts val="0"/>
                        </a:spcAft>
                      </a:pPr>
                      <a:r>
                        <a:rPr lang="en-US" sz="1400" b="0" dirty="0">
                          <a:effectLst/>
                        </a:rPr>
                        <a:t>Community Meeting #</a:t>
                      </a:r>
                      <a:r>
                        <a:rPr lang="en-US" sz="1400" b="0" dirty="0" smtClean="0">
                          <a:effectLst/>
                        </a:rPr>
                        <a:t>2</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March 2015</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093">
                <a:tc>
                  <a:txBody>
                    <a:bodyPr/>
                    <a:lstStyle/>
                    <a:p>
                      <a:pPr marL="0" marR="0">
                        <a:lnSpc>
                          <a:spcPts val="1300"/>
                        </a:lnSpc>
                        <a:spcBef>
                          <a:spcPts val="0"/>
                        </a:spcBef>
                        <a:spcAft>
                          <a:spcPts val="0"/>
                        </a:spcAft>
                      </a:pPr>
                      <a:r>
                        <a:rPr lang="en-US" sz="1400" b="0" dirty="0">
                          <a:effectLst/>
                        </a:rPr>
                        <a:t>Finalize list of </a:t>
                      </a:r>
                      <a:r>
                        <a:rPr lang="en-US" sz="1400" b="0" dirty="0" smtClean="0">
                          <a:effectLst/>
                        </a:rPr>
                        <a:t>recommendations</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April 2015</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093">
                <a:tc>
                  <a:txBody>
                    <a:bodyPr/>
                    <a:lstStyle/>
                    <a:p>
                      <a:pPr marL="0" marR="0">
                        <a:spcBef>
                          <a:spcPts val="0"/>
                        </a:spcBef>
                        <a:spcAft>
                          <a:spcPts val="0"/>
                        </a:spcAft>
                      </a:pPr>
                      <a:r>
                        <a:rPr lang="en-US" sz="1400" b="0" dirty="0">
                          <a:effectLst/>
                        </a:rPr>
                        <a:t>Develop draft </a:t>
                      </a:r>
                      <a:r>
                        <a:rPr lang="en-US" sz="1400" b="0" dirty="0" smtClean="0">
                          <a:effectLst/>
                        </a:rPr>
                        <a:t>report</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May 2015</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2972">
                <a:tc>
                  <a:txBody>
                    <a:bodyPr/>
                    <a:lstStyle/>
                    <a:p>
                      <a:pPr marL="0" marR="0">
                        <a:spcBef>
                          <a:spcPts val="0"/>
                        </a:spcBef>
                        <a:spcAft>
                          <a:spcPts val="0"/>
                        </a:spcAft>
                      </a:pPr>
                      <a:r>
                        <a:rPr lang="en-US" sz="1400" b="0" dirty="0">
                          <a:effectLst/>
                        </a:rPr>
                        <a:t>Steering Committee Meeting #</a:t>
                      </a:r>
                      <a:r>
                        <a:rPr lang="en-US" sz="1400" b="0" dirty="0" smtClean="0">
                          <a:effectLst/>
                        </a:rPr>
                        <a:t>3</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May 2015</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093">
                <a:tc>
                  <a:txBody>
                    <a:bodyPr/>
                    <a:lstStyle/>
                    <a:p>
                      <a:pPr marL="0" marR="0">
                        <a:spcBef>
                          <a:spcPts val="0"/>
                        </a:spcBef>
                        <a:spcAft>
                          <a:spcPts val="0"/>
                        </a:spcAft>
                      </a:pPr>
                      <a:r>
                        <a:rPr lang="en-US" sz="1400" b="0" dirty="0">
                          <a:effectLst/>
                        </a:rPr>
                        <a:t>Finalize prioritized implementation </a:t>
                      </a:r>
                      <a:r>
                        <a:rPr lang="en-US" sz="1400" b="0" dirty="0" smtClean="0">
                          <a:effectLst/>
                        </a:rPr>
                        <a:t>plan</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June 2015</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0093">
                <a:tc>
                  <a:txBody>
                    <a:bodyPr/>
                    <a:lstStyle/>
                    <a:p>
                      <a:pPr marL="0" marR="0">
                        <a:spcBef>
                          <a:spcPts val="0"/>
                        </a:spcBef>
                        <a:spcAft>
                          <a:spcPts val="0"/>
                        </a:spcAft>
                      </a:pPr>
                      <a:r>
                        <a:rPr lang="en-US" sz="1400" b="0">
                          <a:effectLst/>
                        </a:rPr>
                        <a:t>Final </a:t>
                      </a:r>
                      <a:r>
                        <a:rPr lang="en-US" sz="1400" b="0" smtClean="0">
                          <a:effectLst/>
                        </a:rPr>
                        <a:t>report</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June 2015</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589">
                <a:tc>
                  <a:txBody>
                    <a:bodyPr/>
                    <a:lstStyle/>
                    <a:p>
                      <a:pPr marL="0" marR="0">
                        <a:spcBef>
                          <a:spcPts val="0"/>
                        </a:spcBef>
                        <a:spcAft>
                          <a:spcPts val="0"/>
                        </a:spcAft>
                      </a:pPr>
                      <a:r>
                        <a:rPr lang="en-US" sz="1400" b="0" dirty="0">
                          <a:effectLst/>
                        </a:rPr>
                        <a:t>City Council and Planning Commission adoption</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400" b="0" dirty="0">
                          <a:effectLst/>
                        </a:rPr>
                        <a:t>June 2015</a:t>
                      </a:r>
                      <a:endParaRPr lang="en-US" sz="1400" b="0" dirty="0">
                        <a:effectLst/>
                        <a:latin typeface="Arial" panose="020B0604020202020204" pitchFamily="34" charset="0"/>
                        <a:ea typeface="Calibri"/>
                        <a:cs typeface="Arial" panose="020B0604020202020204" pitchFamily="34" charset="0"/>
                      </a:endParaRPr>
                    </a:p>
                  </a:txBody>
                  <a:tcPr marL="44214" marR="4421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Oval 2"/>
          <p:cNvSpPr/>
          <p:nvPr/>
        </p:nvSpPr>
        <p:spPr>
          <a:xfrm>
            <a:off x="7770962" y="3048000"/>
            <a:ext cx="1066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0954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4419600" cy="5257800"/>
          </a:xfrm>
        </p:spPr>
        <p:txBody>
          <a:bodyPr>
            <a:normAutofit lnSpcReduction="10000"/>
          </a:bodyPr>
          <a:lstStyle/>
          <a:p>
            <a:pPr marL="19050" lvl="1" indent="-19050"/>
            <a:r>
              <a:rPr lang="en-US" dirty="0"/>
              <a:t>Parking</a:t>
            </a:r>
          </a:p>
          <a:p>
            <a:pPr marL="461963" lvl="2" indent="-246063"/>
            <a:r>
              <a:rPr lang="en-US" sz="2400" dirty="0"/>
              <a:t>Encourage new parking lots to be situated at the rear or side of structures by decreasing building setbacks along Rocky River Drive</a:t>
            </a:r>
          </a:p>
          <a:p>
            <a:pPr marL="461963" lvl="2" indent="-246063"/>
            <a:r>
              <a:rPr lang="en-US" sz="2400" dirty="0"/>
              <a:t>Work with property owners to better utilize under capacity parking lots, either through landscaping or redevelopment</a:t>
            </a:r>
          </a:p>
          <a:p>
            <a:pPr marL="461963" lvl="2" indent="-234950"/>
            <a:r>
              <a:rPr lang="en-US" sz="2400" dirty="0" smtClean="0"/>
              <a:t>Study reuse options for </a:t>
            </a:r>
            <a:r>
              <a:rPr lang="en-US" sz="2400" dirty="0"/>
              <a:t>parking lot south of Maplewood</a:t>
            </a:r>
          </a:p>
          <a:p>
            <a:endParaRPr lang="en-US" dirty="0"/>
          </a:p>
        </p:txBody>
      </p:sp>
      <p:sp>
        <p:nvSpPr>
          <p:cNvPr id="4" name="Title 1"/>
          <p:cNvSpPr>
            <a:spLocks noGrp="1"/>
          </p:cNvSpPr>
          <p:nvPr>
            <p:ph type="title"/>
          </p:nvPr>
        </p:nvSpPr>
        <p:spPr>
          <a:xfrm>
            <a:off x="457200" y="704088"/>
            <a:ext cx="8229600" cy="667512"/>
          </a:xfrm>
        </p:spPr>
        <p:txBody>
          <a:bodyPr>
            <a:normAutofit fontScale="90000"/>
          </a:bodyPr>
          <a:lstStyle/>
          <a:p>
            <a:r>
              <a:rPr lang="en-US" dirty="0" smtClean="0"/>
              <a:t>Preliminary Recommendations</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0600" y="1476462"/>
            <a:ext cx="3837428" cy="514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Oval 4"/>
          <p:cNvSpPr/>
          <p:nvPr/>
        </p:nvSpPr>
        <p:spPr>
          <a:xfrm>
            <a:off x="6248400" y="1981200"/>
            <a:ext cx="1828800" cy="28194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638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27888"/>
            <a:ext cx="8229600" cy="587764"/>
          </a:xfrm>
        </p:spPr>
        <p:txBody>
          <a:bodyPr>
            <a:noAutofit/>
          </a:bodyPr>
          <a:lstStyle/>
          <a:p>
            <a:r>
              <a:rPr lang="en-US" sz="3200" dirty="0" smtClean="0"/>
              <a:t>Proposed Traffic Operations: North of Puritas</a:t>
            </a:r>
            <a:endParaRPr lang="en-US" sz="3200" dirty="0"/>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6487" y="1295400"/>
            <a:ext cx="3935513" cy="5410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4875" y="1272396"/>
            <a:ext cx="3810000" cy="2571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94175" y="3962759"/>
            <a:ext cx="1790700" cy="2200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5708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27888"/>
            <a:ext cx="8229600" cy="587764"/>
          </a:xfrm>
        </p:spPr>
        <p:txBody>
          <a:bodyPr>
            <a:noAutofit/>
          </a:bodyPr>
          <a:lstStyle/>
          <a:p>
            <a:r>
              <a:rPr lang="en-US" sz="3200" dirty="0" smtClean="0"/>
              <a:t>Proposed Traffic Operations: South of Puritas</a:t>
            </a:r>
            <a:endParaRPr lang="en-US" sz="3200" dirty="0"/>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600200"/>
            <a:ext cx="4314825" cy="2895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4"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638300"/>
            <a:ext cx="4248150" cy="2781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5571793" y="4419600"/>
            <a:ext cx="2248564" cy="369332"/>
          </a:xfrm>
          <a:prstGeom prst="rect">
            <a:avLst/>
          </a:prstGeom>
          <a:noFill/>
        </p:spPr>
        <p:txBody>
          <a:bodyPr wrap="none" rtlCol="0">
            <a:spAutoFit/>
          </a:bodyPr>
          <a:lstStyle/>
          <a:p>
            <a:r>
              <a:rPr lang="en-US" dirty="0" smtClean="0"/>
              <a:t>(South of Homeway)</a:t>
            </a:r>
            <a:endParaRPr lang="en-US" dirty="0"/>
          </a:p>
        </p:txBody>
      </p:sp>
    </p:spTree>
    <p:extLst>
      <p:ext uri="{BB962C8B-B14F-4D97-AF65-F5344CB8AC3E}">
        <p14:creationId xmlns:p14="http://schemas.microsoft.com/office/powerpoint/2010/main" val="1697426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dirty="0" smtClean="0"/>
              <a:t>Benefits of 3-lane Roadway</a:t>
            </a:r>
            <a:endParaRPr lang="en-US" dirty="0"/>
          </a:p>
        </p:txBody>
      </p:sp>
      <p:sp>
        <p:nvSpPr>
          <p:cNvPr id="3" name="Content Placeholder 2"/>
          <p:cNvSpPr>
            <a:spLocks noGrp="1"/>
          </p:cNvSpPr>
          <p:nvPr>
            <p:ph idx="1"/>
          </p:nvPr>
        </p:nvSpPr>
        <p:spPr>
          <a:xfrm>
            <a:off x="457200" y="1447800"/>
            <a:ext cx="8229600" cy="4800600"/>
          </a:xfrm>
        </p:spPr>
        <p:txBody>
          <a:bodyPr/>
          <a:lstStyle/>
          <a:p>
            <a:r>
              <a:rPr lang="en-US" dirty="0" smtClean="0"/>
              <a:t>SAFETY: 29% Reduction in crashes, improved visibility for left-turning cars &amp; crossing pedestrians, reduced speeding</a:t>
            </a:r>
          </a:p>
          <a:p>
            <a:r>
              <a:rPr lang="en-US" dirty="0" smtClean="0"/>
              <a:t>LIVABILITY: driving lanes are further away from sidewalk, median could be landscaped where turn lanes aren’t needed</a:t>
            </a:r>
          </a:p>
          <a:p>
            <a:endParaRPr lang="en-US" dirty="0"/>
          </a:p>
        </p:txBody>
      </p:sp>
      <p:pic>
        <p:nvPicPr>
          <p:cNvPr id="1026" name="Picture 2" descr="A diagram of a four-lane undivided intersection configuration shows that the sight distance for left turning vehicles can cause the outside lane traffic to be hidden by the inside lane through vehicle. Next to it is a three-lane road diet intersection configuration where there is no outside lane traffic to be hidden since there is only one lane of through vehicle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43400" y="4388772"/>
            <a:ext cx="4674079" cy="24216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2"/>
          <p:cNvSpPr txBox="1">
            <a:spLocks/>
          </p:cNvSpPr>
          <p:nvPr/>
        </p:nvSpPr>
        <p:spPr>
          <a:xfrm>
            <a:off x="457201" y="4038600"/>
            <a:ext cx="4495799" cy="19050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OPERATIONS: separating left turns reduces delay, side street through movements are easier</a:t>
            </a:r>
          </a:p>
          <a:p>
            <a:endParaRPr lang="en-US" dirty="0"/>
          </a:p>
        </p:txBody>
      </p:sp>
    </p:spTree>
    <p:extLst>
      <p:ext uri="{BB962C8B-B14F-4D97-AF65-F5344CB8AC3E}">
        <p14:creationId xmlns:p14="http://schemas.microsoft.com/office/powerpoint/2010/main" val="21778417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Current </a:t>
            </a:r>
            <a:r>
              <a:rPr lang="en-US" dirty="0"/>
              <a:t>Configuration</a:t>
            </a:r>
          </a:p>
        </p:txBody>
      </p:sp>
      <p:pic>
        <p:nvPicPr>
          <p:cNvPr id="4" name="Content Placeholder 3"/>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contrast="25000"/>
                    </a14:imgEffect>
                  </a14:imgLayer>
                </a14:imgProps>
              </a:ext>
              <a:ext uri="{28A0092B-C50C-407E-A947-70E740481C1C}">
                <a14:useLocalDpi xmlns:a14="http://schemas.microsoft.com/office/drawing/2010/main"/>
              </a:ext>
            </a:extLst>
          </a:blip>
          <a:srcRect/>
          <a:stretch>
            <a:fillRect/>
          </a:stretch>
        </p:blipFill>
        <p:spPr bwMode="auto">
          <a:xfrm>
            <a:off x="228600" y="1828800"/>
            <a:ext cx="8686800" cy="40386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2003481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r>
              <a:rPr lang="en-US" dirty="0" smtClean="0"/>
              <a:t>Proposed Configuration</a:t>
            </a:r>
            <a:endParaRPr lang="en-US" dirty="0"/>
          </a:p>
        </p:txBody>
      </p:sp>
      <p:sp>
        <p:nvSpPr>
          <p:cNvPr id="5" name="Content Placeholder 4"/>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334266"/>
            <a:ext cx="8115300" cy="5371334"/>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3430676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r>
              <a:rPr lang="en-US" dirty="0" smtClean="0"/>
              <a:t>Current </a:t>
            </a:r>
            <a:r>
              <a:rPr lang="en-US" dirty="0"/>
              <a:t>Configuration</a:t>
            </a:r>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a:ext>
            </a:extLst>
          </a:blip>
          <a:srcRect t="18222" b="10930"/>
          <a:stretch/>
        </p:blipFill>
        <p:spPr bwMode="auto">
          <a:xfrm>
            <a:off x="414860" y="1905000"/>
            <a:ext cx="8314280" cy="3644654"/>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2857516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r>
              <a:rPr lang="en-US" dirty="0" smtClean="0"/>
              <a:t>Proposed Configuration</a:t>
            </a:r>
            <a:endParaRPr lang="en-US" dirty="0"/>
          </a:p>
        </p:txBody>
      </p:sp>
      <p:sp>
        <p:nvSpPr>
          <p:cNvPr id="5" name="Content Placeholder 4"/>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448"/>
          <a:stretch/>
        </p:blipFill>
        <p:spPr bwMode="auto">
          <a:xfrm>
            <a:off x="326658" y="1219200"/>
            <a:ext cx="8452639" cy="52578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199696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800600"/>
          </a:xfrm>
        </p:spPr>
        <p:txBody>
          <a:bodyPr>
            <a:normAutofit/>
          </a:bodyPr>
          <a:lstStyle/>
          <a:p>
            <a:pPr lvl="0"/>
            <a:r>
              <a:rPr lang="en-US" sz="2800" dirty="0"/>
              <a:t>Sidewalks</a:t>
            </a:r>
          </a:p>
          <a:p>
            <a:pPr lvl="1"/>
            <a:r>
              <a:rPr lang="en-US" dirty="0"/>
              <a:t>Construct sidewalk from intersection of Brookpark Road and Rocky River Drive to Brookpark Rapid Transit Station (both entrances)</a:t>
            </a:r>
          </a:p>
          <a:p>
            <a:pPr lvl="1"/>
            <a:r>
              <a:rPr lang="en-US" dirty="0" smtClean="0"/>
              <a:t>Address debris on </a:t>
            </a:r>
            <a:r>
              <a:rPr lang="en-US" dirty="0"/>
              <a:t>sidewalk (trash, gravel, etc.)</a:t>
            </a:r>
          </a:p>
          <a:p>
            <a:pPr lvl="1"/>
            <a:r>
              <a:rPr lang="en-US" dirty="0"/>
              <a:t>Request City of Cleveland to regularly schedule street sweeping of Rocky River Drive</a:t>
            </a:r>
          </a:p>
          <a:p>
            <a:pPr lvl="1"/>
            <a:r>
              <a:rPr lang="en-US" dirty="0"/>
              <a:t>Spot repair cracked/deteriorated sidewalks through partnership with property owners and city sidewalk repair program </a:t>
            </a:r>
          </a:p>
          <a:p>
            <a:pPr lvl="1"/>
            <a:r>
              <a:rPr lang="en-US" dirty="0"/>
              <a:t>Light 480 underpass and repair chain link fence</a:t>
            </a:r>
          </a:p>
          <a:p>
            <a:pPr marL="0" indent="0">
              <a:buNone/>
            </a:pPr>
            <a:endParaRPr lang="en-US" dirty="0"/>
          </a:p>
        </p:txBody>
      </p:sp>
      <p:sp>
        <p:nvSpPr>
          <p:cNvPr id="4" name="Title 1"/>
          <p:cNvSpPr>
            <a:spLocks noGrp="1"/>
          </p:cNvSpPr>
          <p:nvPr>
            <p:ph type="title"/>
          </p:nvPr>
        </p:nvSpPr>
        <p:spPr>
          <a:xfrm>
            <a:off x="457200" y="627888"/>
            <a:ext cx="8229600" cy="667512"/>
          </a:xfrm>
        </p:spPr>
        <p:txBody>
          <a:bodyPr>
            <a:normAutofit fontScale="90000"/>
          </a:bodyPr>
          <a:lstStyle/>
          <a:p>
            <a:r>
              <a:rPr lang="en-US" dirty="0" smtClean="0"/>
              <a:t>Preliminary Recommendations</a:t>
            </a:r>
            <a:endParaRPr lang="en-US" dirty="0"/>
          </a:p>
        </p:txBody>
      </p:sp>
    </p:spTree>
    <p:extLst>
      <p:ext uri="{BB962C8B-B14F-4D97-AF65-F5344CB8AC3E}">
        <p14:creationId xmlns:p14="http://schemas.microsoft.com/office/powerpoint/2010/main" val="35267055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6019800" cy="5486400"/>
          </a:xfrm>
        </p:spPr>
        <p:txBody>
          <a:bodyPr>
            <a:normAutofit fontScale="85000" lnSpcReduction="10000"/>
          </a:bodyPr>
          <a:lstStyle/>
          <a:p>
            <a:r>
              <a:rPr lang="en-US" dirty="0" smtClean="0"/>
              <a:t>Bicycle Infrastructure</a:t>
            </a:r>
          </a:p>
          <a:p>
            <a:pPr lvl="1"/>
            <a:r>
              <a:rPr lang="en-US" dirty="0" smtClean="0"/>
              <a:t>Install </a:t>
            </a:r>
            <a:r>
              <a:rPr lang="en-US" dirty="0"/>
              <a:t>bike lanes on Rocky River Drive (see street reconfiguration)</a:t>
            </a:r>
          </a:p>
          <a:p>
            <a:pPr lvl="1"/>
            <a:r>
              <a:rPr lang="en-US" dirty="0"/>
              <a:t>Continue bike lanes on Puritas though Rocky River Drive intersection west to Rocky River Drive Reservation entrance</a:t>
            </a:r>
          </a:p>
          <a:p>
            <a:pPr lvl="2"/>
            <a:r>
              <a:rPr lang="en-US" sz="2400" dirty="0"/>
              <a:t>Long term – explore multiuse path to connect to Metroparks facility</a:t>
            </a:r>
          </a:p>
          <a:p>
            <a:pPr lvl="1"/>
            <a:r>
              <a:rPr lang="en-US" dirty="0"/>
              <a:t>Work with business owners to install bike parking </a:t>
            </a:r>
          </a:p>
          <a:p>
            <a:pPr lvl="2"/>
            <a:r>
              <a:rPr lang="en-US" sz="2400" dirty="0"/>
              <a:t>Potential bike box on West 168</a:t>
            </a:r>
            <a:r>
              <a:rPr lang="en-US" sz="2400" baseline="30000" dirty="0"/>
              <a:t>th</a:t>
            </a:r>
            <a:r>
              <a:rPr lang="en-US" sz="2400" dirty="0"/>
              <a:t>/alleyway</a:t>
            </a:r>
          </a:p>
          <a:p>
            <a:pPr lvl="1"/>
            <a:r>
              <a:rPr lang="en-US" dirty="0"/>
              <a:t>Explore multiuse path from Brookpark Road/Rocky River Drive intersection to Cleveland Hopkins International Airport with City of Cleveland Department of Port Control</a:t>
            </a:r>
          </a:p>
          <a:p>
            <a:pPr lvl="2"/>
            <a:r>
              <a:rPr lang="en-US" sz="2400" dirty="0"/>
              <a:t>Identify examples of airports with multiuse paths</a:t>
            </a:r>
          </a:p>
          <a:p>
            <a:endParaRPr lang="en-US" dirty="0"/>
          </a:p>
        </p:txBody>
      </p:sp>
      <p:sp>
        <p:nvSpPr>
          <p:cNvPr id="4" name="Title 1"/>
          <p:cNvSpPr>
            <a:spLocks noGrp="1"/>
          </p:cNvSpPr>
          <p:nvPr>
            <p:ph type="title"/>
          </p:nvPr>
        </p:nvSpPr>
        <p:spPr>
          <a:xfrm>
            <a:off x="457200" y="627888"/>
            <a:ext cx="8229600" cy="667512"/>
          </a:xfrm>
        </p:spPr>
        <p:txBody>
          <a:bodyPr>
            <a:normAutofit fontScale="90000"/>
          </a:bodyPr>
          <a:lstStyle/>
          <a:p>
            <a:r>
              <a:rPr lang="en-US" dirty="0" smtClean="0"/>
              <a:t>Preliminary Recommendations</a:t>
            </a:r>
            <a:endParaRPr lang="en-US" dirty="0"/>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145" r="8955"/>
          <a:stretch/>
        </p:blipFill>
        <p:spPr bwMode="auto">
          <a:xfrm>
            <a:off x="6291743" y="1447800"/>
            <a:ext cx="2298584" cy="480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21984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Study Area</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04800" y="1219200"/>
            <a:ext cx="4130499" cy="51305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8200" y="1219200"/>
            <a:ext cx="3886200" cy="5029199"/>
          </a:xfrm>
          <a:prstGeom prst="rect">
            <a:avLst/>
          </a:prstGeom>
        </p:spPr>
      </p:pic>
      <p:sp>
        <p:nvSpPr>
          <p:cNvPr id="5" name="TextBox 4"/>
          <p:cNvSpPr txBox="1"/>
          <p:nvPr/>
        </p:nvSpPr>
        <p:spPr>
          <a:xfrm>
            <a:off x="1355324" y="6324600"/>
            <a:ext cx="1894749" cy="369332"/>
          </a:xfrm>
          <a:prstGeom prst="rect">
            <a:avLst/>
          </a:prstGeom>
          <a:noFill/>
        </p:spPr>
        <p:txBody>
          <a:bodyPr wrap="none" rtlCol="0">
            <a:spAutoFit/>
          </a:bodyPr>
          <a:lstStyle/>
          <a:p>
            <a:r>
              <a:rPr lang="en-US" dirty="0" smtClean="0"/>
              <a:t>2002 Master Plan</a:t>
            </a:r>
            <a:endParaRPr lang="en-US" dirty="0"/>
          </a:p>
        </p:txBody>
      </p:sp>
      <p:sp>
        <p:nvSpPr>
          <p:cNvPr id="7" name="TextBox 6"/>
          <p:cNvSpPr txBox="1"/>
          <p:nvPr/>
        </p:nvSpPr>
        <p:spPr>
          <a:xfrm>
            <a:off x="5730856" y="6324600"/>
            <a:ext cx="1584344" cy="369332"/>
          </a:xfrm>
          <a:prstGeom prst="rect">
            <a:avLst/>
          </a:prstGeom>
          <a:noFill/>
        </p:spPr>
        <p:txBody>
          <a:bodyPr wrap="none" rtlCol="0">
            <a:spAutoFit/>
          </a:bodyPr>
          <a:lstStyle/>
          <a:p>
            <a:r>
              <a:rPr lang="en-US" dirty="0" smtClean="0"/>
              <a:t>Current Study</a:t>
            </a:r>
            <a:endParaRPr lang="en-US" dirty="0"/>
          </a:p>
        </p:txBody>
      </p:sp>
    </p:spTree>
    <p:extLst>
      <p:ext uri="{BB962C8B-B14F-4D97-AF65-F5344CB8AC3E}">
        <p14:creationId xmlns:p14="http://schemas.microsoft.com/office/powerpoint/2010/main" val="3938279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295400"/>
            <a:ext cx="4572000" cy="5410200"/>
          </a:xfrm>
        </p:spPr>
        <p:txBody>
          <a:bodyPr>
            <a:normAutofit fontScale="92500"/>
          </a:bodyPr>
          <a:lstStyle/>
          <a:p>
            <a:pPr lvl="0"/>
            <a:r>
              <a:rPr lang="en-US" sz="2800" dirty="0"/>
              <a:t>Transit</a:t>
            </a:r>
          </a:p>
          <a:p>
            <a:pPr lvl="1"/>
            <a:r>
              <a:rPr lang="en-US" dirty="0"/>
              <a:t>Replace bus stop signs with new RTA bus stop signage, which includes route information</a:t>
            </a:r>
          </a:p>
          <a:p>
            <a:pPr lvl="1"/>
            <a:r>
              <a:rPr lang="en-US" dirty="0"/>
              <a:t>Consolidate bus stops where feasible</a:t>
            </a:r>
          </a:p>
          <a:p>
            <a:pPr lvl="2"/>
            <a:r>
              <a:rPr lang="en-US" sz="2400" dirty="0"/>
              <a:t>Consolidated stops could warrant new shelters</a:t>
            </a:r>
          </a:p>
          <a:p>
            <a:pPr lvl="1"/>
            <a:r>
              <a:rPr lang="en-US" dirty="0"/>
              <a:t>Ensure all bus stops have paved boarding areas</a:t>
            </a:r>
          </a:p>
          <a:p>
            <a:pPr lvl="1"/>
            <a:r>
              <a:rPr lang="en-US" dirty="0"/>
              <a:t>Discuss feasibility of #86 service stopping at Cleveland Hopkins International Airport</a:t>
            </a:r>
          </a:p>
        </p:txBody>
      </p:sp>
      <p:sp>
        <p:nvSpPr>
          <p:cNvPr id="4" name="Title 1"/>
          <p:cNvSpPr>
            <a:spLocks noGrp="1"/>
          </p:cNvSpPr>
          <p:nvPr>
            <p:ph type="title"/>
          </p:nvPr>
        </p:nvSpPr>
        <p:spPr>
          <a:xfrm>
            <a:off x="457200" y="627888"/>
            <a:ext cx="8229600" cy="667512"/>
          </a:xfrm>
        </p:spPr>
        <p:txBody>
          <a:bodyPr>
            <a:normAutofit fontScale="90000"/>
          </a:bodyPr>
          <a:lstStyle/>
          <a:p>
            <a:r>
              <a:rPr lang="en-US" dirty="0" smtClean="0"/>
              <a:t>Preliminary Recommendations</a:t>
            </a:r>
            <a:endParaRPr lang="en-US" dirty="0"/>
          </a:p>
        </p:txBody>
      </p:sp>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81000" y="1981200"/>
            <a:ext cx="3707934" cy="3352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8450504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4953000" cy="5257800"/>
          </a:xfrm>
        </p:spPr>
        <p:txBody>
          <a:bodyPr>
            <a:normAutofit lnSpcReduction="10000"/>
          </a:bodyPr>
          <a:lstStyle/>
          <a:p>
            <a:pPr lvl="0"/>
            <a:r>
              <a:rPr lang="en-US" sz="2800" dirty="0"/>
              <a:t>Wayfinding</a:t>
            </a:r>
          </a:p>
          <a:p>
            <a:pPr lvl="1"/>
            <a:r>
              <a:rPr lang="en-US" dirty="0"/>
              <a:t>Develop wayfinding that helps to identify </a:t>
            </a:r>
            <a:r>
              <a:rPr lang="en-US" dirty="0" smtClean="0"/>
              <a:t>West </a:t>
            </a:r>
            <a:r>
              <a:rPr lang="en-US" dirty="0"/>
              <a:t>P</a:t>
            </a:r>
            <a:r>
              <a:rPr lang="en-US" dirty="0" smtClean="0"/>
              <a:t>ark </a:t>
            </a:r>
            <a:r>
              <a:rPr lang="en-US" dirty="0"/>
              <a:t>neighborhood</a:t>
            </a:r>
          </a:p>
          <a:p>
            <a:pPr lvl="2"/>
            <a:r>
              <a:rPr lang="en-US" sz="2400" dirty="0"/>
              <a:t>Locate directionality to rapid transit stations, neighborhood centers, parks, parking</a:t>
            </a:r>
          </a:p>
          <a:p>
            <a:pPr lvl="0"/>
            <a:r>
              <a:rPr lang="en-US" sz="2800" dirty="0"/>
              <a:t>Streetscape</a:t>
            </a:r>
          </a:p>
          <a:p>
            <a:pPr lvl="1"/>
            <a:r>
              <a:rPr lang="en-US" dirty="0"/>
              <a:t>Identify where street trees can be planted/replaced</a:t>
            </a:r>
          </a:p>
          <a:p>
            <a:pPr lvl="1"/>
            <a:r>
              <a:rPr lang="en-US" dirty="0"/>
              <a:t>Enhance lighting on the corridor, particularly near Cleveland Parkway</a:t>
            </a:r>
          </a:p>
          <a:p>
            <a:endParaRPr lang="en-US" dirty="0"/>
          </a:p>
        </p:txBody>
      </p:sp>
      <p:sp>
        <p:nvSpPr>
          <p:cNvPr id="4" name="Title 1"/>
          <p:cNvSpPr>
            <a:spLocks noGrp="1"/>
          </p:cNvSpPr>
          <p:nvPr>
            <p:ph type="title"/>
          </p:nvPr>
        </p:nvSpPr>
        <p:spPr>
          <a:xfrm>
            <a:off x="457200" y="627888"/>
            <a:ext cx="8229600" cy="667512"/>
          </a:xfrm>
        </p:spPr>
        <p:txBody>
          <a:bodyPr>
            <a:normAutofit fontScale="90000"/>
          </a:bodyPr>
          <a:lstStyle/>
          <a:p>
            <a:r>
              <a:rPr lang="en-US" dirty="0" smtClean="0"/>
              <a:t>Preliminary Recommendations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57875" y="1219200"/>
            <a:ext cx="2571750" cy="5305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221819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r>
              <a:rPr lang="en-US" dirty="0" smtClean="0"/>
              <a:t>Next Steps</a:t>
            </a:r>
            <a:endParaRPr lang="en-US" dirty="0"/>
          </a:p>
        </p:txBody>
      </p:sp>
      <p:sp>
        <p:nvSpPr>
          <p:cNvPr id="3" name="Content Placeholder 2"/>
          <p:cNvSpPr>
            <a:spLocks noGrp="1"/>
          </p:cNvSpPr>
          <p:nvPr>
            <p:ph idx="1"/>
          </p:nvPr>
        </p:nvSpPr>
        <p:spPr>
          <a:xfrm>
            <a:off x="457200" y="1676400"/>
            <a:ext cx="8229600" cy="4648200"/>
          </a:xfrm>
        </p:spPr>
        <p:txBody>
          <a:bodyPr/>
          <a:lstStyle/>
          <a:p>
            <a:r>
              <a:rPr lang="en-US" dirty="0" smtClean="0"/>
              <a:t>Incorporate public comments</a:t>
            </a:r>
          </a:p>
          <a:p>
            <a:r>
              <a:rPr lang="en-US" dirty="0" smtClean="0"/>
              <a:t>Finalize recommendations</a:t>
            </a:r>
          </a:p>
          <a:p>
            <a:r>
              <a:rPr lang="en-US" dirty="0" smtClean="0"/>
              <a:t>Develop implementation plan and preliminary cost estimates</a:t>
            </a:r>
          </a:p>
          <a:p>
            <a:r>
              <a:rPr lang="en-US" dirty="0" smtClean="0"/>
              <a:t>Stakeholder Meeting 3</a:t>
            </a:r>
          </a:p>
          <a:p>
            <a:r>
              <a:rPr lang="en-US" dirty="0" smtClean="0"/>
              <a:t>Draft final report </a:t>
            </a:r>
            <a:endParaRPr lang="en-US" dirty="0"/>
          </a:p>
        </p:txBody>
      </p:sp>
    </p:spTree>
    <p:extLst>
      <p:ext uri="{BB962C8B-B14F-4D97-AF65-F5344CB8AC3E}">
        <p14:creationId xmlns:p14="http://schemas.microsoft.com/office/powerpoint/2010/main" val="2679282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Questions or Comments?</a:t>
            </a:r>
            <a:endParaRPr lang="en-US" dirty="0"/>
          </a:p>
        </p:txBody>
      </p:sp>
      <p:sp>
        <p:nvSpPr>
          <p:cNvPr id="3" name="Text Placeholder 2"/>
          <p:cNvSpPr>
            <a:spLocks noGrp="1"/>
          </p:cNvSpPr>
          <p:nvPr>
            <p:ph type="subTitle" idx="1"/>
          </p:nvPr>
        </p:nvSpPr>
        <p:spPr/>
        <p:txBody>
          <a:bodyPr/>
          <a:lstStyle/>
          <a:p>
            <a:pPr algn="ctr"/>
            <a:r>
              <a:rPr lang="en-US" sz="2400" dirty="0" smtClean="0"/>
              <a:t>Ryan Noles </a:t>
            </a:r>
            <a:r>
              <a:rPr lang="en-US" sz="2400" dirty="0" smtClean="0">
                <a:solidFill>
                  <a:srgbClr val="FFFF00"/>
                </a:solidFill>
                <a:hlinkClick r:id="rId2"/>
              </a:rPr>
              <a:t>rnoles@mpo.noaca.org</a:t>
            </a:r>
            <a:r>
              <a:rPr lang="en-US" sz="2400" dirty="0" smtClean="0">
                <a:solidFill>
                  <a:srgbClr val="FFFF00"/>
                </a:solidFill>
              </a:rPr>
              <a:t> </a:t>
            </a:r>
            <a:r>
              <a:rPr lang="en-US" sz="2400" dirty="0" smtClean="0"/>
              <a:t>or </a:t>
            </a:r>
            <a:r>
              <a:rPr lang="en-US" sz="2400" dirty="0"/>
              <a:t>216-241-2414 ext. </a:t>
            </a:r>
            <a:r>
              <a:rPr lang="en-US" sz="2400" dirty="0" smtClean="0"/>
              <a:t>273</a:t>
            </a:r>
          </a:p>
          <a:p>
            <a:pPr algn="ctr"/>
            <a:r>
              <a:rPr lang="en-US" sz="2400" dirty="0" smtClean="0"/>
              <a:t>Ben Campbell </a:t>
            </a:r>
            <a:r>
              <a:rPr lang="en-US" sz="2400" dirty="0" smtClean="0">
                <a:hlinkClick r:id="rId3"/>
              </a:rPr>
              <a:t>ben.campbell@kammscorners.com</a:t>
            </a:r>
            <a:r>
              <a:rPr lang="en-US" sz="2400" dirty="0" smtClean="0"/>
              <a:t> or </a:t>
            </a:r>
          </a:p>
          <a:p>
            <a:pPr algn="ctr"/>
            <a:r>
              <a:rPr lang="en-US" sz="2400" dirty="0" smtClean="0"/>
              <a:t>216-252-6559 ext. 1200</a:t>
            </a:r>
            <a:endParaRPr lang="en-US" sz="2400" dirty="0"/>
          </a:p>
          <a:p>
            <a:pPr algn="ctr"/>
            <a:endParaRPr lang="en-US" dirty="0"/>
          </a:p>
        </p:txBody>
      </p:sp>
    </p:spTree>
    <p:extLst>
      <p:ext uri="{BB962C8B-B14F-4D97-AF65-F5344CB8AC3E}">
        <p14:creationId xmlns:p14="http://schemas.microsoft.com/office/powerpoint/2010/main" val="2170690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sz="4000" dirty="0" smtClean="0"/>
              <a:t>Community Amenities and Destinations</a:t>
            </a:r>
            <a:endParaRPr lang="en-US" sz="4000" dirty="0"/>
          </a:p>
        </p:txBody>
      </p:sp>
      <p:sp>
        <p:nvSpPr>
          <p:cNvPr id="3" name="Content Placeholder 2"/>
          <p:cNvSpPr>
            <a:spLocks noGrp="1"/>
          </p:cNvSpPr>
          <p:nvPr>
            <p:ph idx="1"/>
          </p:nvPr>
        </p:nvSpPr>
        <p:spPr>
          <a:xfrm>
            <a:off x="457200" y="1676400"/>
            <a:ext cx="3810000" cy="4648200"/>
          </a:xfrm>
        </p:spPr>
        <p:txBody>
          <a:bodyPr/>
          <a:lstStyle/>
          <a:p>
            <a:r>
              <a:rPr lang="en-US" dirty="0" smtClean="0"/>
              <a:t>Identified in 2002 Master Plan</a:t>
            </a:r>
          </a:p>
          <a:p>
            <a:r>
              <a:rPr lang="en-US" dirty="0" smtClean="0"/>
              <a:t>Since 2002, neighborhood assets have strengthened</a:t>
            </a:r>
          </a:p>
          <a:p>
            <a:pPr lvl="1"/>
            <a:r>
              <a:rPr lang="en-US" dirty="0" smtClean="0"/>
              <a:t>Cleveland Clinic</a:t>
            </a:r>
          </a:p>
          <a:p>
            <a:pPr lvl="1"/>
            <a:r>
              <a:rPr lang="en-US" dirty="0" smtClean="0"/>
              <a:t>Kamm’s Corners</a:t>
            </a:r>
          </a:p>
          <a:p>
            <a:pPr lvl="1"/>
            <a:r>
              <a:rPr lang="en-US" dirty="0" smtClean="0"/>
              <a:t>St. Patrick’s Church</a:t>
            </a:r>
          </a:p>
          <a:p>
            <a:pPr lvl="1"/>
            <a:r>
              <a:rPr lang="en-US" dirty="0" smtClean="0"/>
              <a:t>Rocky River Reservation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7200" y="1263504"/>
            <a:ext cx="4622156" cy="5307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4655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837110460"/>
              </p:ext>
            </p:extLst>
          </p:nvPr>
        </p:nvGraphicFramePr>
        <p:xfrm>
          <a:off x="3962400" y="4038600"/>
          <a:ext cx="5029200" cy="254937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200" y="704088"/>
            <a:ext cx="8229600" cy="591312"/>
          </a:xfrm>
        </p:spPr>
        <p:txBody>
          <a:bodyPr>
            <a:normAutofit fontScale="90000"/>
          </a:bodyPr>
          <a:lstStyle/>
          <a:p>
            <a:r>
              <a:rPr lang="en-US" dirty="0"/>
              <a:t>Population and Housing Trends</a:t>
            </a:r>
          </a:p>
        </p:txBody>
      </p:sp>
      <p:sp>
        <p:nvSpPr>
          <p:cNvPr id="3" name="Content Placeholder 2"/>
          <p:cNvSpPr>
            <a:spLocks noGrp="1"/>
          </p:cNvSpPr>
          <p:nvPr>
            <p:ph idx="1"/>
          </p:nvPr>
        </p:nvSpPr>
        <p:spPr>
          <a:xfrm>
            <a:off x="304800" y="1524000"/>
            <a:ext cx="3352800" cy="2438400"/>
          </a:xfrm>
        </p:spPr>
        <p:txBody>
          <a:bodyPr>
            <a:normAutofit/>
          </a:bodyPr>
          <a:lstStyle/>
          <a:p>
            <a:r>
              <a:rPr lang="en-US" sz="2200" dirty="0" smtClean="0"/>
              <a:t>Overall, population is declining</a:t>
            </a:r>
          </a:p>
          <a:p>
            <a:pPr lvl="1"/>
            <a:r>
              <a:rPr lang="en-US" sz="2200" dirty="0" smtClean="0"/>
              <a:t>Slowing between 2000 – 2010</a:t>
            </a:r>
          </a:p>
          <a:p>
            <a:pPr lvl="1"/>
            <a:r>
              <a:rPr lang="en-US" sz="2200" dirty="0" smtClean="0"/>
              <a:t>Growth in young adults and adults</a:t>
            </a:r>
            <a:endParaRPr lang="en-US" sz="2200" dirty="0"/>
          </a:p>
        </p:txBody>
      </p:sp>
      <p:graphicFrame>
        <p:nvGraphicFramePr>
          <p:cNvPr id="4" name="Content Placeholder 4"/>
          <p:cNvGraphicFramePr>
            <a:graphicFrameLocks/>
          </p:cNvGraphicFramePr>
          <p:nvPr>
            <p:extLst>
              <p:ext uri="{D42A27DB-BD31-4B8C-83A1-F6EECF244321}">
                <p14:modId xmlns:p14="http://schemas.microsoft.com/office/powerpoint/2010/main" val="2943048918"/>
              </p:ext>
            </p:extLst>
          </p:nvPr>
        </p:nvGraphicFramePr>
        <p:xfrm>
          <a:off x="304800" y="4038600"/>
          <a:ext cx="3429000" cy="2180209"/>
        </p:xfrm>
        <a:graphic>
          <a:graphicData uri="http://schemas.openxmlformats.org/drawingml/2006/table">
            <a:tbl>
              <a:tblPr/>
              <a:tblGrid>
                <a:gridCol w="838200"/>
                <a:gridCol w="794657"/>
                <a:gridCol w="934752"/>
                <a:gridCol w="861391"/>
              </a:tblGrid>
              <a:tr h="409045">
                <a:tc gridSpan="4">
                  <a:txBody>
                    <a:bodyPr/>
                    <a:lstStyle/>
                    <a:p>
                      <a:pPr algn="ctr" fontAlgn="ctr"/>
                      <a:r>
                        <a:rPr lang="en-US" sz="1200" b="1" i="0" u="none" strike="noStrike" dirty="0">
                          <a:effectLst/>
                          <a:latin typeface="Arial"/>
                        </a:rPr>
                        <a:t>Population, Household, and Dwelling Units</a:t>
                      </a:r>
                      <a:br>
                        <a:rPr lang="en-US" sz="1200" b="1" i="0" u="none" strike="noStrike" dirty="0">
                          <a:effectLst/>
                          <a:latin typeface="Arial"/>
                        </a:rPr>
                      </a:br>
                      <a:r>
                        <a:rPr lang="en-US" sz="1200" b="1" i="0" u="none" strike="noStrike" dirty="0">
                          <a:effectLst/>
                          <a:latin typeface="Arial"/>
                        </a:rPr>
                        <a:t>1980 - 2010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37462">
                <a:tc>
                  <a:txBody>
                    <a:bodyPr/>
                    <a:lstStyle/>
                    <a:p>
                      <a:pPr algn="ctr" fontAlgn="ctr"/>
                      <a:r>
                        <a:rPr lang="en-US" sz="1000" b="0" i="0" u="none" strike="noStrike" dirty="0">
                          <a:effectLst/>
                          <a:latin typeface="Arial"/>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1" i="0" u="none" strike="noStrike" dirty="0">
                          <a:effectLst/>
                          <a:latin typeface="Arial"/>
                        </a:rPr>
                        <a:t>Population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1" i="0" u="none" strike="noStrike" dirty="0">
                          <a:effectLst/>
                          <a:latin typeface="Arial"/>
                        </a:rPr>
                        <a:t>Households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1" i="0" u="none" strike="noStrike" dirty="0">
                          <a:effectLst/>
                          <a:latin typeface="Arial"/>
                        </a:rPr>
                        <a:t>Dwelling Units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74060">
                <a:tc>
                  <a:txBody>
                    <a:bodyPr/>
                    <a:lstStyle/>
                    <a:p>
                      <a:pPr algn="ctr" fontAlgn="ctr"/>
                      <a:r>
                        <a:rPr lang="en-US" sz="1000" b="1" i="0" u="none" strike="noStrike" dirty="0">
                          <a:effectLst/>
                          <a:latin typeface="Arial"/>
                        </a:rPr>
                        <a:t>2010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14,058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6,088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6,567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4060">
                <a:tc>
                  <a:txBody>
                    <a:bodyPr/>
                    <a:lstStyle/>
                    <a:p>
                      <a:pPr algn="ctr" fontAlgn="ctr"/>
                      <a:r>
                        <a:rPr lang="en-US" sz="1000" b="1" i="0" u="none" strike="noStrike" dirty="0">
                          <a:effectLst/>
                          <a:latin typeface="Arial"/>
                        </a:rPr>
                        <a:t>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dirty="0">
                          <a:effectLst/>
                          <a:latin typeface="Arial"/>
                        </a:rPr>
                        <a:t>14,870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dirty="0">
                          <a:effectLst/>
                          <a:latin typeface="Arial"/>
                        </a:rPr>
                        <a:t>6,347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dirty="0">
                          <a:effectLst/>
                          <a:latin typeface="Arial"/>
                        </a:rPr>
                        <a:t>6,558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74060">
                <a:tc>
                  <a:txBody>
                    <a:bodyPr/>
                    <a:lstStyle/>
                    <a:p>
                      <a:pPr algn="ctr" fontAlgn="ctr"/>
                      <a:r>
                        <a:rPr lang="en-US" sz="1000" b="1" i="0" u="none" strike="noStrike" dirty="0">
                          <a:effectLst/>
                          <a:latin typeface="Arial"/>
                        </a:rPr>
                        <a:t>1990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17,042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6,802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7,118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74060">
                <a:tc>
                  <a:txBody>
                    <a:bodyPr/>
                    <a:lstStyle/>
                    <a:p>
                      <a:pPr algn="ctr" fontAlgn="ctr"/>
                      <a:r>
                        <a:rPr lang="en-US" sz="1000" b="1" i="0" u="none" strike="noStrike" dirty="0">
                          <a:effectLst/>
                          <a:latin typeface="Arial"/>
                        </a:rPr>
                        <a:t>1980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dirty="0">
                          <a:effectLst/>
                          <a:latin typeface="Arial"/>
                        </a:rPr>
                        <a:t>19,452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dirty="0">
                          <a:effectLst/>
                          <a:latin typeface="Arial"/>
                        </a:rPr>
                        <a:t>6,758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dirty="0">
                          <a:effectLst/>
                          <a:latin typeface="Arial"/>
                        </a:rPr>
                        <a:t>6,913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337462">
                <a:tc>
                  <a:txBody>
                    <a:bodyPr/>
                    <a:lstStyle/>
                    <a:p>
                      <a:pPr algn="ctr" fontAlgn="ctr"/>
                      <a:r>
                        <a:rPr lang="en-US" sz="1000" b="1" i="1" u="none" strike="noStrike" dirty="0">
                          <a:effectLst/>
                          <a:latin typeface="Arial"/>
                        </a:rPr>
                        <a:t>Change 1980-2010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000" b="0" i="1" u="none" strike="noStrike" dirty="0">
                          <a:effectLst/>
                          <a:latin typeface="Arial"/>
                        </a:rPr>
                        <a:t>-28%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000" b="0" i="1" u="none" strike="noStrike" dirty="0">
                          <a:effectLst/>
                          <a:latin typeface="Arial"/>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a:txBody>
                    <a:bodyPr/>
                    <a:lstStyle/>
                    <a:p>
                      <a:pPr algn="ctr" fontAlgn="ctr"/>
                      <a:r>
                        <a:rPr lang="en-US" sz="1000" b="0" i="1" u="none" strike="noStrike" dirty="0">
                          <a:effectLst/>
                          <a:latin typeface="Arial"/>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r>
            </a:tbl>
          </a:graphicData>
        </a:graphic>
      </p:graphicFrame>
      <p:sp>
        <p:nvSpPr>
          <p:cNvPr id="7" name="Oval 6"/>
          <p:cNvSpPr/>
          <p:nvPr/>
        </p:nvSpPr>
        <p:spPr>
          <a:xfrm>
            <a:off x="1219200" y="5943600"/>
            <a:ext cx="609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523157105"/>
              </p:ext>
            </p:extLst>
          </p:nvPr>
        </p:nvGraphicFramePr>
        <p:xfrm>
          <a:off x="3886200" y="1600200"/>
          <a:ext cx="5029200" cy="2209800"/>
        </p:xfrm>
        <a:graphic>
          <a:graphicData uri="http://schemas.openxmlformats.org/drawingml/2006/table">
            <a:tbl>
              <a:tblPr/>
              <a:tblGrid>
                <a:gridCol w="977900"/>
                <a:gridCol w="838200"/>
                <a:gridCol w="628650"/>
                <a:gridCol w="628650"/>
                <a:gridCol w="628650"/>
                <a:gridCol w="558800"/>
                <a:gridCol w="768350"/>
              </a:tblGrid>
              <a:tr h="220980">
                <a:tc gridSpan="7">
                  <a:txBody>
                    <a:bodyPr/>
                    <a:lstStyle/>
                    <a:p>
                      <a:pPr algn="ctr" fontAlgn="ctr"/>
                      <a:r>
                        <a:rPr lang="en-US" sz="1200" b="1" i="0" u="none" strike="noStrike" dirty="0">
                          <a:effectLst/>
                          <a:latin typeface="Arial"/>
                        </a:rPr>
                        <a:t>Age Characteristics 1980 - 2010</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0980">
                <a:tc>
                  <a:txBody>
                    <a:bodyPr/>
                    <a:lstStyle/>
                    <a:p>
                      <a:pPr algn="ctr" fontAlgn="ctr"/>
                      <a:r>
                        <a:rPr lang="en-US" sz="1000" b="0" i="0" u="none" strike="noStrike" dirty="0">
                          <a:effectLst/>
                          <a:latin typeface="Arial"/>
                        </a:rPr>
                        <a:t> </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1" i="0" u="none" strike="noStrike" dirty="0">
                          <a:effectLst/>
                          <a:latin typeface="Arial"/>
                        </a:rPr>
                        <a:t>Under Age 18</a:t>
                      </a:r>
                    </a:p>
                  </a:txBody>
                  <a:tcPr marL="9185" marR="9185" marT="91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1" i="0" u="none" strike="noStrike" dirty="0">
                          <a:effectLst/>
                          <a:latin typeface="Arial"/>
                        </a:rPr>
                        <a:t>18 to 24</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1" i="0" u="none" strike="noStrike" dirty="0">
                          <a:effectLst/>
                          <a:latin typeface="Arial"/>
                        </a:rPr>
                        <a:t>25 to 44</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1" i="0" u="none" strike="noStrike" dirty="0">
                          <a:effectLst/>
                          <a:latin typeface="Arial"/>
                        </a:rPr>
                        <a:t>45 to 64</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1" i="0" u="none" strike="noStrike" dirty="0">
                          <a:effectLst/>
                          <a:latin typeface="Arial"/>
                        </a:rPr>
                        <a:t>65+</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1" i="0" u="none" strike="noStrike" dirty="0">
                          <a:effectLst/>
                          <a:latin typeface="Arial"/>
                        </a:rPr>
                        <a:t>Total</a:t>
                      </a:r>
                    </a:p>
                  </a:txBody>
                  <a:tcPr marL="9185" marR="9185" marT="91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20980">
                <a:tc>
                  <a:txBody>
                    <a:bodyPr/>
                    <a:lstStyle/>
                    <a:p>
                      <a:pPr algn="ctr" fontAlgn="ctr"/>
                      <a:r>
                        <a:rPr lang="en-US" sz="1000" b="1" i="0" u="none" strike="noStrike" dirty="0">
                          <a:effectLst/>
                          <a:latin typeface="Arial"/>
                        </a:rPr>
                        <a:t>1980</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5,534</a:t>
                      </a:r>
                    </a:p>
                  </a:txBody>
                  <a:tcPr marL="9185" marR="9185" marT="91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2,364</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5,085</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4,030</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2,439</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19,452</a:t>
                      </a:r>
                    </a:p>
                  </a:txBody>
                  <a:tcPr marL="9185" marR="9185" marT="91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20980">
                <a:tc>
                  <a:txBody>
                    <a:bodyPr/>
                    <a:lstStyle/>
                    <a:p>
                      <a:pPr algn="ctr" fontAlgn="ctr"/>
                      <a:r>
                        <a:rPr lang="en-US" sz="1000" b="0" i="1" u="none" strike="noStrike" dirty="0">
                          <a:effectLst/>
                          <a:latin typeface="Arial"/>
                        </a:rPr>
                        <a:t>Percent of Total</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28%</a:t>
                      </a:r>
                    </a:p>
                  </a:txBody>
                  <a:tcPr marL="9185" marR="9185" marT="91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12%</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26%</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21%</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13%</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100%</a:t>
                      </a:r>
                    </a:p>
                  </a:txBody>
                  <a:tcPr marL="9185" marR="9185" marT="91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20980">
                <a:tc>
                  <a:txBody>
                    <a:bodyPr/>
                    <a:lstStyle/>
                    <a:p>
                      <a:pPr algn="ctr" fontAlgn="ctr"/>
                      <a:r>
                        <a:rPr lang="en-US" sz="1000" b="1" i="0" u="none" strike="noStrike" dirty="0">
                          <a:effectLst/>
                          <a:latin typeface="Arial"/>
                        </a:rPr>
                        <a:t>1990</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4,219</a:t>
                      </a:r>
                    </a:p>
                  </a:txBody>
                  <a:tcPr marL="9185" marR="9185" marT="91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1,305</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5,583</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3,320</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2,615</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17,042</a:t>
                      </a:r>
                    </a:p>
                  </a:txBody>
                  <a:tcPr marL="9185" marR="9185" marT="91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20980">
                <a:tc>
                  <a:txBody>
                    <a:bodyPr/>
                    <a:lstStyle/>
                    <a:p>
                      <a:pPr algn="ctr" fontAlgn="ctr"/>
                      <a:r>
                        <a:rPr lang="en-US" sz="1000" b="0" i="1" u="none" strike="noStrike" dirty="0">
                          <a:effectLst/>
                          <a:latin typeface="Arial"/>
                        </a:rPr>
                        <a:t>Percent of Total</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25%</a:t>
                      </a:r>
                    </a:p>
                  </a:txBody>
                  <a:tcPr marL="9185" marR="9185" marT="91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8%</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33%</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19%</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15%</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100%</a:t>
                      </a:r>
                    </a:p>
                  </a:txBody>
                  <a:tcPr marL="9185" marR="9185" marT="91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20980">
                <a:tc>
                  <a:txBody>
                    <a:bodyPr/>
                    <a:lstStyle/>
                    <a:p>
                      <a:pPr algn="ctr" fontAlgn="ctr"/>
                      <a:r>
                        <a:rPr lang="en-US" sz="1000" b="1" i="0" u="none" strike="noStrike" dirty="0">
                          <a:effectLst/>
                          <a:latin typeface="Arial"/>
                        </a:rPr>
                        <a:t>2000</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3,546</a:t>
                      </a:r>
                    </a:p>
                  </a:txBody>
                  <a:tcPr marL="9185" marR="9185" marT="91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972</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4,960</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3,074</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2,318</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14,870</a:t>
                      </a:r>
                    </a:p>
                  </a:txBody>
                  <a:tcPr marL="9185" marR="9185" marT="91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20980">
                <a:tc>
                  <a:txBody>
                    <a:bodyPr/>
                    <a:lstStyle/>
                    <a:p>
                      <a:pPr algn="ctr" fontAlgn="ctr"/>
                      <a:r>
                        <a:rPr lang="en-US" sz="1000" b="0" i="1" u="none" strike="noStrike" dirty="0">
                          <a:effectLst/>
                          <a:latin typeface="Arial"/>
                        </a:rPr>
                        <a:t>Percent of Total</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24%</a:t>
                      </a:r>
                    </a:p>
                  </a:txBody>
                  <a:tcPr marL="9185" marR="9185" marT="91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7%</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1" u="none" strike="noStrike" dirty="0">
                          <a:effectLst/>
                          <a:latin typeface="Arial"/>
                        </a:rPr>
                        <a:t>33%</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21%</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000" b="0" i="1" u="none" strike="noStrike" dirty="0">
                          <a:effectLst/>
                          <a:latin typeface="Arial"/>
                        </a:rPr>
                        <a:t>16%</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100%</a:t>
                      </a:r>
                    </a:p>
                  </a:txBody>
                  <a:tcPr marL="9185" marR="9185" marT="91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20980">
                <a:tc>
                  <a:txBody>
                    <a:bodyPr/>
                    <a:lstStyle/>
                    <a:p>
                      <a:pPr algn="ctr" fontAlgn="ctr"/>
                      <a:r>
                        <a:rPr lang="en-US" sz="1000" b="1" i="0" u="none" strike="noStrike" dirty="0">
                          <a:effectLst/>
                          <a:latin typeface="Arial"/>
                        </a:rPr>
                        <a:t>2010</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3,200</a:t>
                      </a:r>
                    </a:p>
                  </a:txBody>
                  <a:tcPr marL="9185" marR="9185" marT="91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1,236</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4,022</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3,932</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1,668</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000" b="0" i="0" u="none" strike="noStrike" dirty="0">
                          <a:effectLst/>
                          <a:latin typeface="Arial"/>
                        </a:rPr>
                        <a:t>14,058</a:t>
                      </a:r>
                    </a:p>
                  </a:txBody>
                  <a:tcPr marL="9185" marR="9185" marT="91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220980">
                <a:tc>
                  <a:txBody>
                    <a:bodyPr/>
                    <a:lstStyle/>
                    <a:p>
                      <a:pPr algn="ctr" fontAlgn="ctr"/>
                      <a:r>
                        <a:rPr lang="en-US" sz="1000" b="0" i="1" u="none" strike="noStrike" dirty="0">
                          <a:effectLst/>
                          <a:latin typeface="Arial"/>
                        </a:rPr>
                        <a:t>Percent of Total</a:t>
                      </a:r>
                    </a:p>
                  </a:txBody>
                  <a:tcPr marL="9185" marR="9185" marT="918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23%</a:t>
                      </a:r>
                    </a:p>
                  </a:txBody>
                  <a:tcPr marL="9185" marR="9185" marT="918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9%</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000" b="0" i="1" u="none" strike="noStrike" dirty="0">
                          <a:effectLst/>
                          <a:latin typeface="Arial"/>
                        </a:rPr>
                        <a:t>29%</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28%</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000" b="0" i="1" u="none" strike="noStrike" dirty="0">
                          <a:effectLst/>
                          <a:latin typeface="Arial"/>
                        </a:rPr>
                        <a:t>12%</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1" u="none" strike="noStrike" dirty="0">
                          <a:effectLst/>
                          <a:latin typeface="Arial"/>
                        </a:rPr>
                        <a:t>100%</a:t>
                      </a:r>
                    </a:p>
                  </a:txBody>
                  <a:tcPr marL="9185" marR="9185" marT="918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bl>
          </a:graphicData>
        </a:graphic>
      </p:graphicFrame>
    </p:spTree>
    <p:extLst>
      <p:ext uri="{BB962C8B-B14F-4D97-AF65-F5344CB8AC3E}">
        <p14:creationId xmlns:p14="http://schemas.microsoft.com/office/powerpoint/2010/main" val="1251598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r>
              <a:rPr lang="en-US" dirty="0" smtClean="0"/>
              <a:t>Property Characteristics</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29200" y="1521563"/>
            <a:ext cx="3588328" cy="4643718"/>
          </a:xfrm>
          <a:prstGeom prst="rect">
            <a:avLst/>
          </a:prstGeom>
        </p:spPr>
      </p:pic>
      <p:sp>
        <p:nvSpPr>
          <p:cNvPr id="13" name="Content Placeholder 12"/>
          <p:cNvSpPr>
            <a:spLocks noGrp="1"/>
          </p:cNvSpPr>
          <p:nvPr>
            <p:ph idx="1"/>
          </p:nvPr>
        </p:nvSpPr>
        <p:spPr>
          <a:xfrm>
            <a:off x="457200" y="1521563"/>
            <a:ext cx="4476589" cy="2478937"/>
          </a:xfrm>
        </p:spPr>
        <p:txBody>
          <a:bodyPr>
            <a:normAutofit fontScale="92500" lnSpcReduction="20000"/>
          </a:bodyPr>
          <a:lstStyle/>
          <a:p>
            <a:r>
              <a:rPr lang="en-US" dirty="0" smtClean="0"/>
              <a:t>Land use has not significantly changed</a:t>
            </a:r>
          </a:p>
          <a:p>
            <a:pPr lvl="1"/>
            <a:r>
              <a:rPr lang="en-US" dirty="0" smtClean="0"/>
              <a:t>Majority single family housing and apartments</a:t>
            </a:r>
          </a:p>
          <a:p>
            <a:pPr lvl="1"/>
            <a:r>
              <a:rPr lang="en-US" dirty="0"/>
              <a:t>Retail and commercial services located in nodes in some </a:t>
            </a:r>
            <a:r>
              <a:rPr lang="en-US" dirty="0" smtClean="0"/>
              <a:t>areas</a:t>
            </a:r>
          </a:p>
          <a:p>
            <a:pPr lvl="2"/>
            <a:r>
              <a:rPr lang="en-US" dirty="0"/>
              <a:t>M</a:t>
            </a:r>
            <a:r>
              <a:rPr lang="en-US" dirty="0" smtClean="0"/>
              <a:t>ixed </a:t>
            </a:r>
            <a:r>
              <a:rPr lang="en-US" dirty="0"/>
              <a:t>with housing in others</a:t>
            </a:r>
          </a:p>
        </p:txBody>
      </p:sp>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4000500"/>
            <a:ext cx="4324189" cy="2095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extBox 13"/>
          <p:cNvSpPr txBox="1"/>
          <p:nvPr/>
        </p:nvSpPr>
        <p:spPr>
          <a:xfrm>
            <a:off x="1752600" y="6107668"/>
            <a:ext cx="1949060" cy="369332"/>
          </a:xfrm>
          <a:prstGeom prst="rect">
            <a:avLst/>
          </a:prstGeom>
          <a:noFill/>
        </p:spPr>
        <p:txBody>
          <a:bodyPr wrap="none" rtlCol="0">
            <a:spAutoFit/>
          </a:bodyPr>
          <a:lstStyle/>
          <a:p>
            <a:r>
              <a:rPr lang="en-US" dirty="0" smtClean="0"/>
              <a:t>2002 Master Plan</a:t>
            </a:r>
            <a:endParaRPr lang="en-US" dirty="0"/>
          </a:p>
        </p:txBody>
      </p:sp>
    </p:spTree>
    <p:extLst>
      <p:ext uri="{BB962C8B-B14F-4D97-AF65-F5344CB8AC3E}">
        <p14:creationId xmlns:p14="http://schemas.microsoft.com/office/powerpoint/2010/main" val="3741536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19912"/>
          </a:xfrm>
        </p:spPr>
        <p:txBody>
          <a:bodyPr/>
          <a:lstStyle/>
          <a:p>
            <a:r>
              <a:rPr lang="en-US" dirty="0" smtClean="0"/>
              <a:t>Property Values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495800" y="1066800"/>
            <a:ext cx="4278528" cy="5536919"/>
          </a:xfrm>
        </p:spPr>
      </p:pic>
      <p:graphicFrame>
        <p:nvGraphicFramePr>
          <p:cNvPr id="5" name="Table 4"/>
          <p:cNvGraphicFramePr>
            <a:graphicFrameLocks noGrp="1"/>
          </p:cNvGraphicFramePr>
          <p:nvPr>
            <p:extLst>
              <p:ext uri="{D42A27DB-BD31-4B8C-83A1-F6EECF244321}">
                <p14:modId xmlns:p14="http://schemas.microsoft.com/office/powerpoint/2010/main" val="79428064"/>
              </p:ext>
            </p:extLst>
          </p:nvPr>
        </p:nvGraphicFramePr>
        <p:xfrm>
          <a:off x="762000" y="4114800"/>
          <a:ext cx="3200400" cy="1905000"/>
        </p:xfrm>
        <a:graphic>
          <a:graphicData uri="http://schemas.openxmlformats.org/drawingml/2006/table">
            <a:tbl>
              <a:tblPr/>
              <a:tblGrid>
                <a:gridCol w="1269875"/>
                <a:gridCol w="1930525"/>
              </a:tblGrid>
              <a:tr h="390320">
                <a:tc gridSpan="2">
                  <a:txBody>
                    <a:bodyPr/>
                    <a:lstStyle/>
                    <a:p>
                      <a:pPr algn="ctr" fontAlgn="ctr"/>
                      <a:r>
                        <a:rPr lang="en-US" sz="1200" b="1" i="0" u="none" strike="noStrike" dirty="0" smtClean="0">
                          <a:effectLst/>
                          <a:latin typeface="Arial"/>
                        </a:rPr>
                        <a:t>Median </a:t>
                      </a:r>
                      <a:r>
                        <a:rPr lang="en-US" sz="1200" b="1" i="0" u="none" strike="noStrike" dirty="0">
                          <a:effectLst/>
                          <a:latin typeface="Arial"/>
                        </a:rPr>
                        <a:t>Year Structure Built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n-US"/>
                    </a:p>
                  </a:txBody>
                  <a:tcPr/>
                </a:tc>
              </a:tr>
              <a:tr h="262156">
                <a:tc>
                  <a:txBody>
                    <a:bodyPr/>
                    <a:lstStyle/>
                    <a:p>
                      <a:pPr algn="ctr" fontAlgn="ctr"/>
                      <a:r>
                        <a:rPr lang="en-US" sz="1000" b="0" i="0" u="none" strike="noStrike" dirty="0">
                          <a:effectLst/>
                          <a:latin typeface="Arial"/>
                        </a:rPr>
                        <a:t>Census Tract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dirty="0">
                          <a:effectLst/>
                          <a:latin typeface="Arial"/>
                        </a:rPr>
                        <a:t>Average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47592">
                <a:tc>
                  <a:txBody>
                    <a:bodyPr/>
                    <a:lstStyle/>
                    <a:p>
                      <a:pPr algn="ctr" fontAlgn="ctr"/>
                      <a:r>
                        <a:rPr lang="en-US" sz="1000" b="0" i="0" u="none" strike="noStrike" dirty="0">
                          <a:effectLst/>
                          <a:latin typeface="Arial"/>
                        </a:rPr>
                        <a:t>1236.01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effectLst/>
                          <a:latin typeface="Arial"/>
                        </a:rPr>
                        <a:t>1937</a:t>
                      </a:r>
                      <a:endParaRPr lang="en-US" sz="1000" b="0" i="0" u="none" strike="noStrike" dirty="0">
                        <a:effectLst/>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592">
                <a:tc>
                  <a:txBody>
                    <a:bodyPr/>
                    <a:lstStyle/>
                    <a:p>
                      <a:pPr algn="ctr" fontAlgn="ctr"/>
                      <a:r>
                        <a:rPr lang="en-US" sz="1000" b="0" i="0" u="none" strike="noStrike" dirty="0">
                          <a:effectLst/>
                          <a:latin typeface="Arial"/>
                        </a:rPr>
                        <a:t>1236.02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dirty="0" smtClean="0">
                          <a:effectLst/>
                          <a:latin typeface="Arial"/>
                        </a:rPr>
                        <a:t>1951</a:t>
                      </a:r>
                      <a:endParaRPr lang="en-US" sz="1000" b="0" i="0" u="none" strike="noStrike" dirty="0">
                        <a:effectLst/>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47592">
                <a:tc>
                  <a:txBody>
                    <a:bodyPr/>
                    <a:lstStyle/>
                    <a:p>
                      <a:pPr algn="ctr" fontAlgn="ctr"/>
                      <a:r>
                        <a:rPr lang="en-US" sz="1000" b="0" i="0" u="none" strike="noStrike" dirty="0">
                          <a:effectLst/>
                          <a:latin typeface="Arial"/>
                        </a:rPr>
                        <a:t>1236.03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effectLst/>
                          <a:latin typeface="Arial"/>
                        </a:rPr>
                        <a:t>1928</a:t>
                      </a:r>
                      <a:endParaRPr lang="en-US" sz="1000" b="0" i="0" u="none" strike="noStrike" dirty="0">
                        <a:effectLst/>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592">
                <a:tc>
                  <a:txBody>
                    <a:bodyPr/>
                    <a:lstStyle/>
                    <a:p>
                      <a:pPr algn="ctr" fontAlgn="ctr"/>
                      <a:r>
                        <a:rPr lang="en-US" sz="1000" b="0" i="0" u="none" strike="noStrike" dirty="0">
                          <a:effectLst/>
                          <a:latin typeface="Arial"/>
                        </a:rPr>
                        <a:t>1237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en-US" sz="1000" b="0" i="0" u="none" strike="noStrike" dirty="0" smtClean="0">
                          <a:effectLst/>
                          <a:latin typeface="Arial"/>
                        </a:rPr>
                        <a:t>1950</a:t>
                      </a:r>
                      <a:endParaRPr lang="en-US" sz="1000" b="0" i="0" u="none" strike="noStrike" dirty="0">
                        <a:effectLst/>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62156">
                <a:tc>
                  <a:txBody>
                    <a:bodyPr/>
                    <a:lstStyle/>
                    <a:p>
                      <a:pPr algn="ctr" fontAlgn="ctr"/>
                      <a:r>
                        <a:rPr lang="en-US" sz="1000" b="0" i="0" u="none" strike="noStrike" dirty="0">
                          <a:effectLst/>
                          <a:latin typeface="Arial"/>
                        </a:rPr>
                        <a:t>1238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smtClean="0">
                          <a:effectLst/>
                          <a:latin typeface="Arial"/>
                        </a:rPr>
                        <a:t>1941</a:t>
                      </a:r>
                      <a:endParaRPr lang="en-US" sz="1000" b="0" i="0" u="none" strike="noStrike" dirty="0">
                        <a:effectLst/>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Content Placeholder 2"/>
          <p:cNvSpPr txBox="1">
            <a:spLocks/>
          </p:cNvSpPr>
          <p:nvPr/>
        </p:nvSpPr>
        <p:spPr>
          <a:xfrm>
            <a:off x="457200" y="1752600"/>
            <a:ext cx="4191000" cy="236220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200" dirty="0" smtClean="0"/>
              <a:t>4355 Properties total in study area (quarter mile radius)</a:t>
            </a:r>
          </a:p>
          <a:p>
            <a:r>
              <a:rPr lang="en-US" sz="2200" dirty="0" smtClean="0"/>
              <a:t>Minimum:	$0</a:t>
            </a:r>
          </a:p>
          <a:p>
            <a:r>
              <a:rPr lang="en-US" sz="2200" dirty="0" smtClean="0"/>
              <a:t>Maximum:	$87,719,100</a:t>
            </a:r>
          </a:p>
          <a:p>
            <a:r>
              <a:rPr lang="en-US" sz="2200" dirty="0" smtClean="0"/>
              <a:t>Average: $79,720</a:t>
            </a:r>
            <a:endParaRPr lang="en-US" sz="2200" dirty="0"/>
          </a:p>
        </p:txBody>
      </p:sp>
    </p:spTree>
    <p:extLst>
      <p:ext uri="{BB962C8B-B14F-4D97-AF65-F5344CB8AC3E}">
        <p14:creationId xmlns:p14="http://schemas.microsoft.com/office/powerpoint/2010/main" val="3427652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8600" y="1299333"/>
            <a:ext cx="4177570" cy="5406267"/>
          </a:xfrm>
          <a:prstGeom prst="rect">
            <a:avLst/>
          </a:prstGeom>
        </p:spPr>
      </p:pic>
      <p:sp>
        <p:nvSpPr>
          <p:cNvPr id="2" name="Title 1"/>
          <p:cNvSpPr>
            <a:spLocks noGrp="1"/>
          </p:cNvSpPr>
          <p:nvPr>
            <p:ph type="title"/>
          </p:nvPr>
        </p:nvSpPr>
        <p:spPr>
          <a:xfrm>
            <a:off x="457200" y="609600"/>
            <a:ext cx="8229600" cy="609600"/>
          </a:xfrm>
        </p:spPr>
        <p:txBody>
          <a:bodyPr>
            <a:noAutofit/>
          </a:bodyPr>
          <a:lstStyle/>
          <a:p>
            <a:r>
              <a:rPr lang="en-US" sz="3800" dirty="0" smtClean="0"/>
              <a:t>Building Conditions on Rocky River Drive</a:t>
            </a:r>
            <a:endParaRPr lang="en-US" sz="3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48200" y="1274450"/>
            <a:ext cx="4196799" cy="5431150"/>
          </a:xfrm>
          <a:prstGeom prst="rect">
            <a:avLst/>
          </a:prstGeom>
        </p:spPr>
      </p:pic>
      <p:pic>
        <p:nvPicPr>
          <p:cNvPr id="2050"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a:ext>
            </a:extLst>
          </a:blip>
          <a:srcRect l="561" t="583"/>
          <a:stretch/>
        </p:blipFill>
        <p:spPr bwMode="auto">
          <a:xfrm>
            <a:off x="7010400" y="4572000"/>
            <a:ext cx="1561242" cy="1286069"/>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6583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Flow</Template>
  <TotalTime>5651</TotalTime>
  <Words>1907</Words>
  <Application>Microsoft Office PowerPoint</Application>
  <PresentationFormat>On-screen Show (4:3)</PresentationFormat>
  <Paragraphs>449</Paragraphs>
  <Slides>43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Constantia</vt:lpstr>
      <vt:lpstr>Wingdings 2</vt:lpstr>
      <vt:lpstr>Flow</vt:lpstr>
      <vt:lpstr>Rocky River Drive Plan</vt:lpstr>
      <vt:lpstr>Rocky River Drive Plan Goals</vt:lpstr>
      <vt:lpstr>Timeline</vt:lpstr>
      <vt:lpstr>Study Area</vt:lpstr>
      <vt:lpstr>Community Amenities and Destinations</vt:lpstr>
      <vt:lpstr>Population and Housing Trends</vt:lpstr>
      <vt:lpstr>Property Characteristics</vt:lpstr>
      <vt:lpstr>Property Values</vt:lpstr>
      <vt:lpstr>Building Conditions on Rocky River Drive</vt:lpstr>
      <vt:lpstr>On and Off Street Parking</vt:lpstr>
      <vt:lpstr>Albers Public Parking Lot</vt:lpstr>
      <vt:lpstr>Street Sections and Lane Widths</vt:lpstr>
      <vt:lpstr>Crashes: Lorain to Puritas &amp; Puritas to Brookpark</vt:lpstr>
      <vt:lpstr>Sidewalks and Crosswalks</vt:lpstr>
      <vt:lpstr>Bicycle Infrastructure</vt:lpstr>
      <vt:lpstr>Public Transportation</vt:lpstr>
      <vt:lpstr>Public Transportation</vt:lpstr>
      <vt:lpstr>Community Feedback</vt:lpstr>
      <vt:lpstr>Community Feedback</vt:lpstr>
      <vt:lpstr>Community Feedback</vt:lpstr>
      <vt:lpstr>Community Feedback</vt:lpstr>
      <vt:lpstr>Community Feedback</vt:lpstr>
      <vt:lpstr>Community Feedback</vt:lpstr>
      <vt:lpstr>Preliminary Recommendations</vt:lpstr>
      <vt:lpstr>Preliminary Recommendations</vt:lpstr>
      <vt:lpstr>Preliminary Recommendations</vt:lpstr>
      <vt:lpstr>Preliminary Recommendations</vt:lpstr>
      <vt:lpstr>Preliminary Recommendations</vt:lpstr>
      <vt:lpstr>Preliminary Recommendations</vt:lpstr>
      <vt:lpstr>Preliminary Recommendations</vt:lpstr>
      <vt:lpstr>Proposed Traffic Operations: North of Puritas</vt:lpstr>
      <vt:lpstr>Proposed Traffic Operations: South of Puritas</vt:lpstr>
      <vt:lpstr>Benefits of 3-lane Roadway</vt:lpstr>
      <vt:lpstr>Current Configuration</vt:lpstr>
      <vt:lpstr>Proposed Configuration</vt:lpstr>
      <vt:lpstr>Current Configuration</vt:lpstr>
      <vt:lpstr>Proposed Configuration</vt:lpstr>
      <vt:lpstr>Preliminary Recommendations</vt:lpstr>
      <vt:lpstr>Preliminary Recommendations</vt:lpstr>
      <vt:lpstr>Preliminary Recommendations</vt:lpstr>
      <vt:lpstr>Preliminary Recommendations</vt:lpstr>
      <vt:lpstr>Next Steps</vt:lpstr>
      <vt:lpstr>Questions or Comments?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Planning Reviews</dc:title>
  <dc:creator>AStacy</dc:creator>
  <cp:lastModifiedBy>Jacob VanSIckle</cp:lastModifiedBy>
  <cp:revision>465</cp:revision>
  <cp:lastPrinted>2015-03-16T16:20:12Z</cp:lastPrinted>
  <dcterms:created xsi:type="dcterms:W3CDTF">2012-10-10T15:59:51Z</dcterms:created>
  <dcterms:modified xsi:type="dcterms:W3CDTF">2015-04-09T14:20:57Z</dcterms:modified>
</cp:coreProperties>
</file>